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75" r:id="rId6"/>
    <p:sldId id="276" r:id="rId7"/>
    <p:sldId id="277" r:id="rId8"/>
    <p:sldId id="279" r:id="rId9"/>
    <p:sldId id="280" r:id="rId10"/>
    <p:sldId id="272" r:id="rId11"/>
    <p:sldId id="269" r:id="rId12"/>
    <p:sldId id="278" r:id="rId13"/>
    <p:sldId id="268" r:id="rId14"/>
    <p:sldId id="270" r:id="rId15"/>
    <p:sldId id="271"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FFFF"/>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43E1AF-FF55-4833-8F86-45F1549D6441}" v="15" dt="2020-11-12T17:47:49.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20565" autoAdjust="0"/>
    <p:restoredTop sz="86604" autoAdjust="0"/>
  </p:normalViewPr>
  <p:slideViewPr>
    <p:cSldViewPr snapToGrid="0">
      <p:cViewPr varScale="1">
        <p:scale>
          <a:sx n="97" d="100"/>
          <a:sy n="97" d="100"/>
        </p:scale>
        <p:origin x="114" y="1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2" d="100"/>
          <a:sy n="92" d="100"/>
        </p:scale>
        <p:origin x="178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s, Jason R" userId="64418637-3b91-482f-9589-4b4fecbca08c" providerId="ADAL" clId="{E243E1AF-FF55-4833-8F86-45F1549D6441}"/>
    <pc:docChg chg="delSld modSld sldOrd modNotesMaster">
      <pc:chgData name="Evans, Jason R" userId="64418637-3b91-482f-9589-4b4fecbca08c" providerId="ADAL" clId="{E243E1AF-FF55-4833-8F86-45F1549D6441}" dt="2020-11-12T17:47:49.255" v="16"/>
      <pc:docMkLst>
        <pc:docMk/>
      </pc:docMkLst>
      <pc:sldChg chg="modSp ord">
        <pc:chgData name="Evans, Jason R" userId="64418637-3b91-482f-9589-4b4fecbca08c" providerId="ADAL" clId="{E243E1AF-FF55-4833-8F86-45F1549D6441}" dt="2020-11-12T17:47:49.255" v="16"/>
        <pc:sldMkLst>
          <pc:docMk/>
          <pc:sldMk cId="2031396124" sldId="269"/>
        </pc:sldMkLst>
        <pc:spChg chg="mod">
          <ac:chgData name="Evans, Jason R" userId="64418637-3b91-482f-9589-4b4fecbca08c" providerId="ADAL" clId="{E243E1AF-FF55-4833-8F86-45F1549D6441}" dt="2020-11-11T20:10:15.723" v="0" actId="1076"/>
          <ac:spMkLst>
            <pc:docMk/>
            <pc:sldMk cId="2031396124" sldId="269"/>
            <ac:spMk id="14" creationId="{00000000-0000-0000-0000-000000000000}"/>
          </ac:spMkLst>
        </pc:spChg>
        <pc:spChg chg="mod">
          <ac:chgData name="Evans, Jason R" userId="64418637-3b91-482f-9589-4b4fecbca08c" providerId="ADAL" clId="{E243E1AF-FF55-4833-8F86-45F1549D6441}" dt="2020-11-11T20:10:22.588" v="1" actId="1076"/>
          <ac:spMkLst>
            <pc:docMk/>
            <pc:sldMk cId="2031396124" sldId="269"/>
            <ac:spMk id="15" creationId="{00000000-0000-0000-0000-000000000000}"/>
          </ac:spMkLst>
        </pc:spChg>
        <pc:spChg chg="mod">
          <ac:chgData name="Evans, Jason R" userId="64418637-3b91-482f-9589-4b4fecbca08c" providerId="ADAL" clId="{E243E1AF-FF55-4833-8F86-45F1549D6441}" dt="2020-11-11T20:10:38.719" v="5" actId="14100"/>
          <ac:spMkLst>
            <pc:docMk/>
            <pc:sldMk cId="2031396124" sldId="269"/>
            <ac:spMk id="16" creationId="{00000000-0000-0000-0000-000000000000}"/>
          </ac:spMkLst>
        </pc:spChg>
      </pc:sldChg>
      <pc:sldChg chg="modSp">
        <pc:chgData name="Evans, Jason R" userId="64418637-3b91-482f-9589-4b4fecbca08c" providerId="ADAL" clId="{E243E1AF-FF55-4833-8F86-45F1549D6441}" dt="2020-11-11T20:16:47.147" v="6" actId="1076"/>
        <pc:sldMkLst>
          <pc:docMk/>
          <pc:sldMk cId="2071456575" sldId="270"/>
        </pc:sldMkLst>
        <pc:spChg chg="mod">
          <ac:chgData name="Evans, Jason R" userId="64418637-3b91-482f-9589-4b4fecbca08c" providerId="ADAL" clId="{E243E1AF-FF55-4833-8F86-45F1549D6441}" dt="2020-11-11T20:16:47.147" v="6" actId="1076"/>
          <ac:spMkLst>
            <pc:docMk/>
            <pc:sldMk cId="2071456575" sldId="270"/>
            <ac:spMk id="3" creationId="{00000000-0000-0000-0000-000000000000}"/>
          </ac:spMkLst>
        </pc:spChg>
      </pc:sldChg>
      <pc:sldChg chg="ord">
        <pc:chgData name="Evans, Jason R" userId="64418637-3b91-482f-9589-4b4fecbca08c" providerId="ADAL" clId="{E243E1AF-FF55-4833-8F86-45F1549D6441}" dt="2020-11-12T17:47:45.283" v="15"/>
        <pc:sldMkLst>
          <pc:docMk/>
          <pc:sldMk cId="2676600319" sldId="272"/>
        </pc:sldMkLst>
      </pc:sldChg>
      <pc:sldChg chg="modSp del">
        <pc:chgData name="Evans, Jason R" userId="64418637-3b91-482f-9589-4b4fecbca08c" providerId="ADAL" clId="{E243E1AF-FF55-4833-8F86-45F1549D6441}" dt="2020-11-12T17:46:43.860" v="11" actId="2696"/>
        <pc:sldMkLst>
          <pc:docMk/>
          <pc:sldMk cId="586224908" sldId="273"/>
        </pc:sldMkLst>
        <pc:spChg chg="mod">
          <ac:chgData name="Evans, Jason R" userId="64418637-3b91-482f-9589-4b4fecbca08c" providerId="ADAL" clId="{E243E1AF-FF55-4833-8F86-45F1549D6441}" dt="2020-11-12T12:31:14.964" v="10" actId="6549"/>
          <ac:spMkLst>
            <pc:docMk/>
            <pc:sldMk cId="586224908" sldId="273"/>
            <ac:spMk id="6" creationId="{62ECEE3A-4925-4C32-9A89-5689BF7BB559}"/>
          </ac:spMkLst>
        </pc:spChg>
      </pc:sldChg>
      <pc:sldChg chg="del">
        <pc:chgData name="Evans, Jason R" userId="64418637-3b91-482f-9589-4b4fecbca08c" providerId="ADAL" clId="{E243E1AF-FF55-4833-8F86-45F1549D6441}" dt="2020-11-12T17:46:49.506" v="12" actId="2696"/>
        <pc:sldMkLst>
          <pc:docMk/>
          <pc:sldMk cId="2604757847" sldId="274"/>
        </pc:sldMkLst>
      </pc:sldChg>
      <pc:sldChg chg="ord">
        <pc:chgData name="Evans, Jason R" userId="64418637-3b91-482f-9589-4b4fecbca08c" providerId="ADAL" clId="{E243E1AF-FF55-4833-8F86-45F1549D6441}" dt="2020-11-12T17:47:03.436" v="13"/>
        <pc:sldMkLst>
          <pc:docMk/>
          <pc:sldMk cId="378475439" sldId="279"/>
        </pc:sldMkLst>
      </pc:sldChg>
      <pc:sldChg chg="ord">
        <pc:chgData name="Evans, Jason R" userId="64418637-3b91-482f-9589-4b4fecbca08c" providerId="ADAL" clId="{E243E1AF-FF55-4833-8F86-45F1549D6441}" dt="2020-11-12T17:47:16.721" v="14"/>
        <pc:sldMkLst>
          <pc:docMk/>
          <pc:sldMk cId="3014487583" sldId="28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Percentage of US Ag Land in Selected Uses, 2016</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1D7-4D06-9FC3-23752415C39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1D7-4D06-9FC3-23752415C39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1D7-4D06-9FC3-23752415C39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1D7-4D06-9FC3-23752415C39C}"/>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1D7-4D06-9FC3-23752415C39C}"/>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'59DFE821-856A-3791-BEA0-D0771AF'!$O$2:$O$6</c:f>
              <c:strCache>
                <c:ptCount val="5"/>
                <c:pt idx="0">
                  <c:v>Corn</c:v>
                </c:pt>
                <c:pt idx="1">
                  <c:v>Corn Silage</c:v>
                </c:pt>
                <c:pt idx="2">
                  <c:v>Hay</c:v>
                </c:pt>
                <c:pt idx="3">
                  <c:v>Soybeans</c:v>
                </c:pt>
                <c:pt idx="4">
                  <c:v>Wheat</c:v>
                </c:pt>
              </c:strCache>
            </c:strRef>
          </c:cat>
          <c:val>
            <c:numRef>
              <c:f>'59DFE821-856A-3791-BEA0-D0771AF'!$U$2:$U$6</c:f>
              <c:numCache>
                <c:formatCode>0.0%</c:formatCode>
                <c:ptCount val="5"/>
                <c:pt idx="0">
                  <c:v>9.5222832052689346E-2</c:v>
                </c:pt>
                <c:pt idx="1">
                  <c:v>6.7903402854006586E-3</c:v>
                </c:pt>
                <c:pt idx="2">
                  <c:v>5.8683863885839738E-2</c:v>
                </c:pt>
                <c:pt idx="3">
                  <c:v>9.0818880351262343E-2</c:v>
                </c:pt>
                <c:pt idx="4">
                  <c:v>4.8177826564215147E-2</c:v>
                </c:pt>
              </c:numCache>
            </c:numRef>
          </c:val>
          <c:extLst>
            <c:ext xmlns:c16="http://schemas.microsoft.com/office/drawing/2014/chart" uri="{C3380CC4-5D6E-409C-BE32-E72D297353CC}">
              <c16:uniqueId val="{0000000A-01D7-4D06-9FC3-23752415C39C}"/>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0.03394</cdr:x>
      <cdr:y>0.12804</cdr:y>
    </cdr:from>
    <cdr:to>
      <cdr:x>0.22667</cdr:x>
      <cdr:y>0.46799</cdr:y>
    </cdr:to>
    <cdr:sp macro="" textlink="">
      <cdr:nvSpPr>
        <cdr:cNvPr id="2" name="Oval 1"/>
        <cdr:cNvSpPr/>
      </cdr:nvSpPr>
      <cdr:spPr>
        <a:xfrm xmlns:a="http://schemas.openxmlformats.org/drawingml/2006/main">
          <a:off x="393895" y="815927"/>
          <a:ext cx="2236763" cy="2166425"/>
        </a:xfrm>
        <a:prstGeom xmlns:a="http://schemas.openxmlformats.org/drawingml/2006/main" prst="ellipse">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2800" dirty="0"/>
            <a:t>5 Crops = 30% of Total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FF67EA6-72FA-40ED-8299-688043CEF3A0}" type="datetimeFigureOut">
              <a:rPr lang="en-US" smtClean="0"/>
              <a:t>11/11/2020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13AD162-54E8-4F79-8F34-9F8DF90CDB83}" type="slidenum">
              <a:rPr lang="en-US" smtClean="0"/>
              <a:t>‹#›</a:t>
            </a:fld>
            <a:endParaRPr lang="en-US"/>
          </a:p>
        </p:txBody>
      </p:sp>
    </p:spTree>
    <p:extLst>
      <p:ext uri="{BB962C8B-B14F-4D97-AF65-F5344CB8AC3E}">
        <p14:creationId xmlns:p14="http://schemas.microsoft.com/office/powerpoint/2010/main" val="3940405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3AD162-54E8-4F79-8F34-9F8DF90CDB83}" type="slidenum">
              <a:rPr lang="en-US" smtClean="0"/>
              <a:t>1</a:t>
            </a:fld>
            <a:endParaRPr lang="en-US"/>
          </a:p>
        </p:txBody>
      </p:sp>
    </p:spTree>
    <p:extLst>
      <p:ext uri="{BB962C8B-B14F-4D97-AF65-F5344CB8AC3E}">
        <p14:creationId xmlns:p14="http://schemas.microsoft.com/office/powerpoint/2010/main" val="2223813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CAPPER</a:t>
            </a:r>
            <a:r>
              <a:rPr lang="en-US" baseline="0" dirty="0"/>
              <a:t> VOLSTEAD ALLOWS IT!</a:t>
            </a:r>
            <a:endParaRPr lang="en-US" dirty="0"/>
          </a:p>
          <a:p>
            <a:r>
              <a:rPr lang="en-US" dirty="0"/>
              <a:t>If you know what your enterprise</a:t>
            </a:r>
            <a:r>
              <a:rPr lang="en-US" baseline="0" dirty="0"/>
              <a:t> costs are and you’ve benchmarked, YOU KNOW WHERE YOU NEED WORK.</a:t>
            </a:r>
          </a:p>
          <a:p>
            <a:r>
              <a:rPr lang="en-US" baseline="0" dirty="0"/>
              <a:t>GETTING COSTS DOWN—ANY WAY YOU DO IT—OPENS UP NEW MARKETING OPPORTUNITIES—RESTAURANT, RETAIL, FOOD HUB </a:t>
            </a:r>
            <a:endParaRPr lang="en-US" dirty="0"/>
          </a:p>
        </p:txBody>
      </p:sp>
      <p:sp>
        <p:nvSpPr>
          <p:cNvPr id="4" name="Slide Number Placeholder 3"/>
          <p:cNvSpPr>
            <a:spLocks noGrp="1"/>
          </p:cNvSpPr>
          <p:nvPr>
            <p:ph type="sldNum" sz="quarter" idx="10"/>
          </p:nvPr>
        </p:nvSpPr>
        <p:spPr/>
        <p:txBody>
          <a:bodyPr/>
          <a:lstStyle/>
          <a:p>
            <a:fld id="{013AD162-54E8-4F79-8F34-9F8DF90CDB83}" type="slidenum">
              <a:rPr lang="en-US" smtClean="0"/>
              <a:t>10</a:t>
            </a:fld>
            <a:endParaRPr lang="en-US"/>
          </a:p>
        </p:txBody>
      </p:sp>
    </p:spTree>
    <p:extLst>
      <p:ext uri="{BB962C8B-B14F-4D97-AF65-F5344CB8AC3E}">
        <p14:creationId xmlns:p14="http://schemas.microsoft.com/office/powerpoint/2010/main" val="3829638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3AD162-54E8-4F79-8F34-9F8DF90CDB83}" type="slidenum">
              <a:rPr lang="en-US" smtClean="0"/>
              <a:t>11</a:t>
            </a:fld>
            <a:endParaRPr lang="en-US"/>
          </a:p>
        </p:txBody>
      </p:sp>
    </p:spTree>
    <p:extLst>
      <p:ext uri="{BB962C8B-B14F-4D97-AF65-F5344CB8AC3E}">
        <p14:creationId xmlns:p14="http://schemas.microsoft.com/office/powerpoint/2010/main" val="3489860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3AD162-54E8-4F79-8F34-9F8DF90CDB83}" type="slidenum">
              <a:rPr lang="en-US" smtClean="0"/>
              <a:t>12</a:t>
            </a:fld>
            <a:endParaRPr lang="en-US"/>
          </a:p>
        </p:txBody>
      </p:sp>
    </p:spTree>
    <p:extLst>
      <p:ext uri="{BB962C8B-B14F-4D97-AF65-F5344CB8AC3E}">
        <p14:creationId xmlns:p14="http://schemas.microsoft.com/office/powerpoint/2010/main" val="233088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  In the US, the trend of veggie-forward diets (cauliflower pizza crusts; the “impossible” burger) WILL influence how our farmland is split between veggie production and meat production.  In other parts of the world, religious and other cultural guidelines forbid consumption of certain meats, so naturally, those are NOT produced in those systems. Our custom of eating turkey at Thanksgiving fundamentally impacts the size and shape of the US poultry industry; on and on and on.</a:t>
            </a:r>
          </a:p>
          <a:p>
            <a:endParaRPr lang="en-US" dirty="0"/>
          </a:p>
          <a:p>
            <a:r>
              <a:rPr lang="en-US" dirty="0"/>
              <a:t>Environment:  There are simply items that can’t grow in certain climate and soil conditions; this is why nearly all of the bananas, coffee and chocolate consumed in the US are imported—our system can’t grow them. </a:t>
            </a:r>
          </a:p>
          <a:p>
            <a:endParaRPr lang="en-US" dirty="0"/>
          </a:p>
          <a:p>
            <a:r>
              <a:rPr lang="en-US" dirty="0"/>
              <a:t>Politics: .  For instance, for decades, MOST agricultural producer subsidies from the US federal government have gone to relatively LARGE grain (corn, wheat) and oilseed (soybean) producers.  This gives these producers at least a slight economic advantage over fruit and veggie producers and has helped create an ag landscape in which MOST of our cultivated ag land in the US is used for grain and oilseed crops (corn, silage, soybeans and wheat make up 24% of our crop acreage; veggies and orchards make up only 1.3%)</a:t>
            </a:r>
          </a:p>
          <a:p>
            <a:endParaRPr lang="en-US" dirty="0"/>
          </a:p>
          <a:p>
            <a:endParaRPr lang="en-US" dirty="0"/>
          </a:p>
          <a:p>
            <a:r>
              <a:rPr lang="en-US" dirty="0"/>
              <a:t>Economics:  </a:t>
            </a:r>
            <a:r>
              <a:rPr lang="en-US" dirty="0">
                <a:solidFill>
                  <a:schemeClr val="bg2"/>
                </a:solidFill>
              </a:rPr>
              <a:t>Our population’s relatively high incomes mean that we can consume high volumes of products that are very expensive to produce including dairy, fruit, veg and meat.  In poorer countries, food systems are dominated by crops that are much less expensive to produce like simple grains and starches (rice, cassava, potato).  </a:t>
            </a:r>
          </a:p>
          <a:p>
            <a:endParaRPr lang="en-US" dirty="0">
              <a:solidFill>
                <a:schemeClr val="bg2"/>
              </a:solidFill>
            </a:endParaRPr>
          </a:p>
          <a:p>
            <a:r>
              <a:rPr lang="en-US" dirty="0">
                <a:solidFill>
                  <a:schemeClr val="bg2"/>
                </a:solidFill>
              </a:rPr>
              <a:t>In much of the world, POLITICS and ECONOMICS are highly intertwined and as such, they influence the food system in very complex ways.  For instance, in the US, “social safety net” policies like the SNAP (Food Stamp) program provide $$ support for low-income families to buy food.  This, of course, changes the ECONOMIC reality of many families and creates additional demand for food—thereby changing what and how much is produced in our food system.  </a:t>
            </a:r>
          </a:p>
          <a:p>
            <a:endParaRPr lang="en-US" dirty="0"/>
          </a:p>
        </p:txBody>
      </p:sp>
      <p:sp>
        <p:nvSpPr>
          <p:cNvPr id="4" name="Slide Number Placeholder 3"/>
          <p:cNvSpPr>
            <a:spLocks noGrp="1"/>
          </p:cNvSpPr>
          <p:nvPr>
            <p:ph type="sldNum" sz="quarter" idx="5"/>
          </p:nvPr>
        </p:nvSpPr>
        <p:spPr/>
        <p:txBody>
          <a:bodyPr/>
          <a:lstStyle/>
          <a:p>
            <a:fld id="{013AD162-54E8-4F79-8F34-9F8DF90CDB83}" type="slidenum">
              <a:rPr lang="en-US" smtClean="0"/>
              <a:t>2</a:t>
            </a:fld>
            <a:endParaRPr lang="en-US"/>
          </a:p>
        </p:txBody>
      </p:sp>
    </p:spTree>
    <p:extLst>
      <p:ext uri="{BB962C8B-B14F-4D97-AF65-F5344CB8AC3E}">
        <p14:creationId xmlns:p14="http://schemas.microsoft.com/office/powerpoint/2010/main" val="342742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  SO, the system’s design determines what we eat, which then determines our weight, general health, quality of life and HOW we entertain and celebrate traditions. </a:t>
            </a:r>
          </a:p>
          <a:p>
            <a:endParaRPr lang="en-US" dirty="0"/>
          </a:p>
          <a:p>
            <a:r>
              <a:rPr lang="en-US" dirty="0"/>
              <a:t>Environment: These activities either use resources directly (fossil fuels, water, land) or produce residuals (pollution) that degrade resources (e.g., sediment and nutrient pollutants that destroy water habitats and greenhouse gas emissions from livestock and dairy operations that lead to climate change)</a:t>
            </a:r>
          </a:p>
          <a:p>
            <a:endParaRPr lang="en-US" dirty="0"/>
          </a:p>
          <a:p>
            <a:r>
              <a:rPr lang="en-US" dirty="0" err="1"/>
              <a:t>Politics:If</a:t>
            </a:r>
            <a:r>
              <a:rPr lang="en-US" dirty="0"/>
              <a:t> all food is relatively expensive, more government income supports (minimum wage, SNAP, etc.) might be necessary to keep the population out of poverty. </a:t>
            </a:r>
          </a:p>
          <a:p>
            <a:endParaRPr lang="en-US" dirty="0"/>
          </a:p>
          <a:p>
            <a:r>
              <a:rPr lang="en-US" dirty="0"/>
              <a:t>Economics:  SO, in a very real sense, a food system that is designed to produce HIGH volumes of food at low cost helps to keep a population out of extreme poverty.</a:t>
            </a:r>
          </a:p>
          <a:p>
            <a:endParaRPr lang="en-US" dirty="0"/>
          </a:p>
          <a:p>
            <a:r>
              <a:rPr lang="en-US" dirty="0"/>
              <a:t>By the same token, if a food system is designed such that certain foods—and in particular, unhealthy foods—are more convenient and affordable than others, this will lead to high healthcare costs that must in some way be borne by society (either out-of-pocket or through high taxes).  </a:t>
            </a:r>
          </a:p>
          <a:p>
            <a:endParaRPr lang="en-US" dirty="0"/>
          </a:p>
          <a:p>
            <a:endParaRPr lang="en-US" dirty="0"/>
          </a:p>
        </p:txBody>
      </p:sp>
      <p:sp>
        <p:nvSpPr>
          <p:cNvPr id="4" name="Slide Number Placeholder 3"/>
          <p:cNvSpPr>
            <a:spLocks noGrp="1"/>
          </p:cNvSpPr>
          <p:nvPr>
            <p:ph type="sldNum" sz="quarter" idx="5"/>
          </p:nvPr>
        </p:nvSpPr>
        <p:spPr/>
        <p:txBody>
          <a:bodyPr/>
          <a:lstStyle/>
          <a:p>
            <a:fld id="{013AD162-54E8-4F79-8F34-9F8DF90CDB83}" type="slidenum">
              <a:rPr lang="en-US" smtClean="0"/>
              <a:t>3</a:t>
            </a:fld>
            <a:endParaRPr lang="en-US"/>
          </a:p>
        </p:txBody>
      </p:sp>
    </p:spTree>
    <p:extLst>
      <p:ext uri="{BB962C8B-B14F-4D97-AF65-F5344CB8AC3E}">
        <p14:creationId xmlns:p14="http://schemas.microsoft.com/office/powerpoint/2010/main" val="2639596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AD162-54E8-4F79-8F34-9F8DF90CDB83}" type="slidenum">
              <a:rPr lang="en-US" smtClean="0"/>
              <a:t>4</a:t>
            </a:fld>
            <a:endParaRPr lang="en-US"/>
          </a:p>
        </p:txBody>
      </p:sp>
    </p:spTree>
    <p:extLst>
      <p:ext uri="{BB962C8B-B14F-4D97-AF65-F5344CB8AC3E}">
        <p14:creationId xmlns:p14="http://schemas.microsoft.com/office/powerpoint/2010/main" val="3274658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3AD162-54E8-4F79-8F34-9F8DF90CDB83}" type="slidenum">
              <a:rPr lang="en-US" smtClean="0"/>
              <a:t>5</a:t>
            </a:fld>
            <a:endParaRPr lang="en-US"/>
          </a:p>
        </p:txBody>
      </p:sp>
    </p:spTree>
    <p:extLst>
      <p:ext uri="{BB962C8B-B14F-4D97-AF65-F5344CB8AC3E}">
        <p14:creationId xmlns:p14="http://schemas.microsoft.com/office/powerpoint/2010/main" val="370765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AD162-54E8-4F79-8F34-9F8DF90CDB83}" type="slidenum">
              <a:rPr lang="en-US" smtClean="0"/>
              <a:t>6</a:t>
            </a:fld>
            <a:endParaRPr lang="en-US"/>
          </a:p>
        </p:txBody>
      </p:sp>
    </p:spTree>
    <p:extLst>
      <p:ext uri="{BB962C8B-B14F-4D97-AF65-F5344CB8AC3E}">
        <p14:creationId xmlns:p14="http://schemas.microsoft.com/office/powerpoint/2010/main" val="264639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3AD162-54E8-4F79-8F34-9F8DF90CDB83}" type="slidenum">
              <a:rPr lang="en-US" smtClean="0"/>
              <a:t>7</a:t>
            </a:fld>
            <a:endParaRPr lang="en-US"/>
          </a:p>
        </p:txBody>
      </p:sp>
    </p:spTree>
    <p:extLst>
      <p:ext uri="{BB962C8B-B14F-4D97-AF65-F5344CB8AC3E}">
        <p14:creationId xmlns:p14="http://schemas.microsoft.com/office/powerpoint/2010/main" val="3302822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3AD162-54E8-4F79-8F34-9F8DF90CDB83}" type="slidenum">
              <a:rPr lang="en-US" smtClean="0"/>
              <a:t>8</a:t>
            </a:fld>
            <a:endParaRPr lang="en-US"/>
          </a:p>
        </p:txBody>
      </p:sp>
    </p:spTree>
    <p:extLst>
      <p:ext uri="{BB962C8B-B14F-4D97-AF65-F5344CB8AC3E}">
        <p14:creationId xmlns:p14="http://schemas.microsoft.com/office/powerpoint/2010/main" val="4079609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AD162-54E8-4F79-8F34-9F8DF90CDB83}" type="slidenum">
              <a:rPr lang="en-US" smtClean="0"/>
              <a:t>9</a:t>
            </a:fld>
            <a:endParaRPr lang="en-US"/>
          </a:p>
        </p:txBody>
      </p:sp>
    </p:spTree>
    <p:extLst>
      <p:ext uri="{BB962C8B-B14F-4D97-AF65-F5344CB8AC3E}">
        <p14:creationId xmlns:p14="http://schemas.microsoft.com/office/powerpoint/2010/main" val="210942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AC6680-860B-4785-BC3D-1BF3D34DE8D5}"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EDABD-624C-473C-A377-7169ABBEF6CF}" type="slidenum">
              <a:rPr lang="en-US" smtClean="0"/>
              <a:t>‹#›</a:t>
            </a:fld>
            <a:endParaRPr lang="en-US"/>
          </a:p>
        </p:txBody>
      </p:sp>
    </p:spTree>
    <p:extLst>
      <p:ext uri="{BB962C8B-B14F-4D97-AF65-F5344CB8AC3E}">
        <p14:creationId xmlns:p14="http://schemas.microsoft.com/office/powerpoint/2010/main" val="292618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AC6680-860B-4785-BC3D-1BF3D34DE8D5}"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EDABD-624C-473C-A377-7169ABBEF6CF}" type="slidenum">
              <a:rPr lang="en-US" smtClean="0"/>
              <a:t>‹#›</a:t>
            </a:fld>
            <a:endParaRPr lang="en-US"/>
          </a:p>
        </p:txBody>
      </p:sp>
    </p:spTree>
    <p:extLst>
      <p:ext uri="{BB962C8B-B14F-4D97-AF65-F5344CB8AC3E}">
        <p14:creationId xmlns:p14="http://schemas.microsoft.com/office/powerpoint/2010/main" val="109516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AC6680-860B-4785-BC3D-1BF3D34DE8D5}"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EDABD-624C-473C-A377-7169ABBEF6CF}" type="slidenum">
              <a:rPr lang="en-US" smtClean="0"/>
              <a:t>‹#›</a:t>
            </a:fld>
            <a:endParaRPr lang="en-US"/>
          </a:p>
        </p:txBody>
      </p:sp>
    </p:spTree>
    <p:extLst>
      <p:ext uri="{BB962C8B-B14F-4D97-AF65-F5344CB8AC3E}">
        <p14:creationId xmlns:p14="http://schemas.microsoft.com/office/powerpoint/2010/main" val="99375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AC6680-860B-4785-BC3D-1BF3D34DE8D5}"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EDABD-624C-473C-A377-7169ABBEF6CF}" type="slidenum">
              <a:rPr lang="en-US" smtClean="0"/>
              <a:t>‹#›</a:t>
            </a:fld>
            <a:endParaRPr lang="en-US"/>
          </a:p>
        </p:txBody>
      </p:sp>
    </p:spTree>
    <p:extLst>
      <p:ext uri="{BB962C8B-B14F-4D97-AF65-F5344CB8AC3E}">
        <p14:creationId xmlns:p14="http://schemas.microsoft.com/office/powerpoint/2010/main" val="1738737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AC6680-860B-4785-BC3D-1BF3D34DE8D5}"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EDABD-624C-473C-A377-7169ABBEF6CF}" type="slidenum">
              <a:rPr lang="en-US" smtClean="0"/>
              <a:t>‹#›</a:t>
            </a:fld>
            <a:endParaRPr lang="en-US"/>
          </a:p>
        </p:txBody>
      </p:sp>
    </p:spTree>
    <p:extLst>
      <p:ext uri="{BB962C8B-B14F-4D97-AF65-F5344CB8AC3E}">
        <p14:creationId xmlns:p14="http://schemas.microsoft.com/office/powerpoint/2010/main" val="85732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AC6680-860B-4785-BC3D-1BF3D34DE8D5}"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EDABD-624C-473C-A377-7169ABBEF6CF}" type="slidenum">
              <a:rPr lang="en-US" smtClean="0"/>
              <a:t>‹#›</a:t>
            </a:fld>
            <a:endParaRPr lang="en-US"/>
          </a:p>
        </p:txBody>
      </p:sp>
    </p:spTree>
    <p:extLst>
      <p:ext uri="{BB962C8B-B14F-4D97-AF65-F5344CB8AC3E}">
        <p14:creationId xmlns:p14="http://schemas.microsoft.com/office/powerpoint/2010/main" val="221215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AC6680-860B-4785-BC3D-1BF3D34DE8D5}" type="datetimeFigureOut">
              <a:rPr lang="en-US" smtClean="0"/>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6EDABD-624C-473C-A377-7169ABBEF6CF}" type="slidenum">
              <a:rPr lang="en-US" smtClean="0"/>
              <a:t>‹#›</a:t>
            </a:fld>
            <a:endParaRPr lang="en-US"/>
          </a:p>
        </p:txBody>
      </p:sp>
    </p:spTree>
    <p:extLst>
      <p:ext uri="{BB962C8B-B14F-4D97-AF65-F5344CB8AC3E}">
        <p14:creationId xmlns:p14="http://schemas.microsoft.com/office/powerpoint/2010/main" val="91598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AC6680-860B-4785-BC3D-1BF3D34DE8D5}" type="datetimeFigureOut">
              <a:rPr lang="en-US" smtClean="0"/>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6EDABD-624C-473C-A377-7169ABBEF6CF}" type="slidenum">
              <a:rPr lang="en-US" smtClean="0"/>
              <a:t>‹#›</a:t>
            </a:fld>
            <a:endParaRPr lang="en-US"/>
          </a:p>
        </p:txBody>
      </p:sp>
    </p:spTree>
    <p:extLst>
      <p:ext uri="{BB962C8B-B14F-4D97-AF65-F5344CB8AC3E}">
        <p14:creationId xmlns:p14="http://schemas.microsoft.com/office/powerpoint/2010/main" val="324705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C6680-860B-4785-BC3D-1BF3D34DE8D5}" type="datetimeFigureOut">
              <a:rPr lang="en-US" smtClean="0"/>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6EDABD-624C-473C-A377-7169ABBEF6CF}" type="slidenum">
              <a:rPr lang="en-US" smtClean="0"/>
              <a:t>‹#›</a:t>
            </a:fld>
            <a:endParaRPr lang="en-US"/>
          </a:p>
        </p:txBody>
      </p:sp>
    </p:spTree>
    <p:extLst>
      <p:ext uri="{BB962C8B-B14F-4D97-AF65-F5344CB8AC3E}">
        <p14:creationId xmlns:p14="http://schemas.microsoft.com/office/powerpoint/2010/main" val="151067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AC6680-860B-4785-BC3D-1BF3D34DE8D5}"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EDABD-624C-473C-A377-7169ABBEF6CF}" type="slidenum">
              <a:rPr lang="en-US" smtClean="0"/>
              <a:t>‹#›</a:t>
            </a:fld>
            <a:endParaRPr lang="en-US"/>
          </a:p>
        </p:txBody>
      </p:sp>
    </p:spTree>
    <p:extLst>
      <p:ext uri="{BB962C8B-B14F-4D97-AF65-F5344CB8AC3E}">
        <p14:creationId xmlns:p14="http://schemas.microsoft.com/office/powerpoint/2010/main" val="176575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AC6680-860B-4785-BC3D-1BF3D34DE8D5}"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EDABD-624C-473C-A377-7169ABBEF6CF}" type="slidenum">
              <a:rPr lang="en-US" smtClean="0"/>
              <a:t>‹#›</a:t>
            </a:fld>
            <a:endParaRPr lang="en-US"/>
          </a:p>
        </p:txBody>
      </p:sp>
    </p:spTree>
    <p:extLst>
      <p:ext uri="{BB962C8B-B14F-4D97-AF65-F5344CB8AC3E}">
        <p14:creationId xmlns:p14="http://schemas.microsoft.com/office/powerpoint/2010/main" val="313957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C6680-860B-4785-BC3D-1BF3D34DE8D5}" type="datetimeFigureOut">
              <a:rPr lang="en-US" smtClean="0"/>
              <a:t>11/11/2020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EDABD-624C-473C-A377-7169ABBEF6CF}" type="slidenum">
              <a:rPr lang="en-US" smtClean="0"/>
              <a:t>‹#›</a:t>
            </a:fld>
            <a:endParaRPr lang="en-US"/>
          </a:p>
        </p:txBody>
      </p:sp>
    </p:spTree>
    <p:extLst>
      <p:ext uri="{BB962C8B-B14F-4D97-AF65-F5344CB8AC3E}">
        <p14:creationId xmlns:p14="http://schemas.microsoft.com/office/powerpoint/2010/main" val="1683200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image" Target="../media/image14.jpeg"/><Relationship Id="rId4" Type="http://schemas.openxmlformats.org/officeDocument/2006/relationships/image" Target="../media/image8.JPG"/><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1026" name="Picture 2" descr="http://writersandartists.com/wp-content/gallery/farm-scenes/3peaceful-day-in-the-country.jpg"/>
          <p:cNvPicPr>
            <a:picLocks noChangeAspect="1" noChangeArrowheads="1"/>
          </p:cNvPicPr>
          <p:nvPr/>
        </p:nvPicPr>
        <p:blipFill rotWithShape="1">
          <a:blip r:embed="rId3">
            <a:extLst>
              <a:ext uri="{28A0092B-C50C-407E-A947-70E740481C1C}">
                <a14:useLocalDpi xmlns:a14="http://schemas.microsoft.com/office/drawing/2010/main" val="0"/>
              </a:ext>
            </a:extLst>
          </a:blip>
          <a:srcRect r="12553" b="3995"/>
          <a:stretch/>
        </p:blipFill>
        <p:spPr bwMode="auto">
          <a:xfrm>
            <a:off x="0" y="0"/>
            <a:ext cx="7863840" cy="68473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62314" y="0"/>
            <a:ext cx="3970606" cy="2308324"/>
          </a:xfrm>
          <a:prstGeom prst="rect">
            <a:avLst/>
          </a:prstGeom>
          <a:noFill/>
        </p:spPr>
        <p:txBody>
          <a:bodyPr wrap="square" rtlCol="0">
            <a:spAutoFit/>
          </a:bodyPr>
          <a:lstStyle/>
          <a:p>
            <a:r>
              <a:rPr lang="en-US" sz="3600" dirty="0">
                <a:solidFill>
                  <a:srgbClr val="66FFFF"/>
                </a:solidFill>
                <a:latin typeface="Copperplate Gothic Light" panose="020E0507020206020404" pitchFamily="34" charset="0"/>
              </a:rPr>
              <a:t>The Northeast food system</a:t>
            </a:r>
          </a:p>
          <a:p>
            <a:r>
              <a:rPr lang="en-US" sz="3600" dirty="0">
                <a:solidFill>
                  <a:srgbClr val="66FFFF"/>
                </a:solidFill>
                <a:latin typeface="Freestyle Script" panose="030804020302050B0404" pitchFamily="66" charset="0"/>
              </a:rPr>
              <a:t>Opportunities &amp; Challenges for Farm &amp; Food Entrepreneurs</a:t>
            </a:r>
          </a:p>
        </p:txBody>
      </p:sp>
      <p:pic>
        <p:nvPicPr>
          <p:cNvPr id="1028" name="Picture 4"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8135" y="5185727"/>
            <a:ext cx="2857500" cy="1419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05265" y="4785617"/>
            <a:ext cx="2240870" cy="400110"/>
          </a:xfrm>
          <a:prstGeom prst="rect">
            <a:avLst/>
          </a:prstGeom>
        </p:spPr>
        <p:txBody>
          <a:bodyPr wrap="none">
            <a:spAutoFit/>
          </a:bodyPr>
          <a:lstStyle/>
          <a:p>
            <a:r>
              <a:rPr lang="en-US" sz="2000" dirty="0">
                <a:solidFill>
                  <a:schemeClr val="bg1"/>
                </a:solidFill>
                <a:latin typeface="Copperplate Gothic Light" panose="020E0507020206020404" pitchFamily="34" charset="0"/>
              </a:rPr>
              <a:t>Jason R. Evans</a:t>
            </a:r>
          </a:p>
        </p:txBody>
      </p:sp>
    </p:spTree>
    <p:extLst>
      <p:ext uri="{BB962C8B-B14F-4D97-AF65-F5344CB8AC3E}">
        <p14:creationId xmlns:p14="http://schemas.microsoft.com/office/powerpoint/2010/main" val="446390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0990" y="243449"/>
            <a:ext cx="11681460" cy="707886"/>
          </a:xfrm>
          <a:prstGeom prst="rect">
            <a:avLst/>
          </a:prstGeom>
          <a:solidFill>
            <a:srgbClr val="FF6600"/>
          </a:solidFill>
        </p:spPr>
        <p:txBody>
          <a:bodyPr wrap="square" rtlCol="0">
            <a:spAutoFit/>
          </a:bodyPr>
          <a:lstStyle/>
          <a:p>
            <a:r>
              <a:rPr lang="en-US" sz="4000" dirty="0">
                <a:solidFill>
                  <a:schemeClr val="bg1"/>
                </a:solidFill>
                <a:latin typeface="Book Antiqua" panose="02040602050305030304" pitchFamily="18" charset="0"/>
              </a:rPr>
              <a:t>Northeast: The Challenges</a:t>
            </a:r>
          </a:p>
        </p:txBody>
      </p:sp>
      <p:sp>
        <p:nvSpPr>
          <p:cNvPr id="3" name="TextBox 2"/>
          <p:cNvSpPr txBox="1"/>
          <p:nvPr/>
        </p:nvSpPr>
        <p:spPr>
          <a:xfrm>
            <a:off x="300990" y="1735106"/>
            <a:ext cx="12100560" cy="3539430"/>
          </a:xfrm>
          <a:prstGeom prst="rect">
            <a:avLst/>
          </a:prstGeom>
          <a:noFill/>
        </p:spPr>
        <p:txBody>
          <a:bodyPr wrap="square" rtlCol="0">
            <a:spAutoFit/>
          </a:bodyPr>
          <a:lstStyle/>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Political uncertainty—trade and guest worker programs</a:t>
            </a:r>
          </a:p>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Economies of scale possibilities with Northeast topography</a:t>
            </a:r>
          </a:p>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Competition with year-round, multiple harvest grow seasons</a:t>
            </a:r>
          </a:p>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Continued consolidation industry-wide</a:t>
            </a:r>
          </a:p>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Regulatory and voluntary “certification” hurdles</a:t>
            </a:r>
          </a:p>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Consumer “status quo” behaviors</a:t>
            </a:r>
          </a:p>
          <a:p>
            <a:endParaRPr lang="en-US" sz="3200" dirty="0">
              <a:solidFill>
                <a:srgbClr val="FFC000"/>
              </a:solidFill>
              <a:latin typeface="Book Antiqua" panose="02040602050305030304" pitchFamily="18" charset="0"/>
            </a:endParaRPr>
          </a:p>
        </p:txBody>
      </p:sp>
    </p:spTree>
    <p:extLst>
      <p:ext uri="{BB962C8B-B14F-4D97-AF65-F5344CB8AC3E}">
        <p14:creationId xmlns:p14="http://schemas.microsoft.com/office/powerpoint/2010/main" val="2304749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0990" y="243449"/>
            <a:ext cx="11681460" cy="707886"/>
          </a:xfrm>
          <a:prstGeom prst="rect">
            <a:avLst/>
          </a:prstGeom>
          <a:solidFill>
            <a:srgbClr val="FF6600"/>
          </a:solidFill>
        </p:spPr>
        <p:txBody>
          <a:bodyPr wrap="square" rtlCol="0">
            <a:spAutoFit/>
          </a:bodyPr>
          <a:lstStyle/>
          <a:p>
            <a:r>
              <a:rPr lang="en-US" sz="4000" dirty="0">
                <a:solidFill>
                  <a:schemeClr val="bg1"/>
                </a:solidFill>
                <a:latin typeface="Book Antiqua" panose="02040602050305030304" pitchFamily="18" charset="0"/>
              </a:rPr>
              <a:t>Northeast: The Opportunities</a:t>
            </a:r>
          </a:p>
        </p:txBody>
      </p:sp>
      <p:sp>
        <p:nvSpPr>
          <p:cNvPr id="3" name="TextBox 2"/>
          <p:cNvSpPr txBox="1"/>
          <p:nvPr/>
        </p:nvSpPr>
        <p:spPr>
          <a:xfrm>
            <a:off x="91440" y="1597793"/>
            <a:ext cx="12100560" cy="5016758"/>
          </a:xfrm>
          <a:prstGeom prst="rect">
            <a:avLst/>
          </a:prstGeom>
          <a:noFill/>
        </p:spPr>
        <p:txBody>
          <a:bodyPr wrap="square" rtlCol="0">
            <a:spAutoFit/>
          </a:bodyPr>
          <a:lstStyle/>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The advent and spread of online grocery shopping</a:t>
            </a:r>
          </a:p>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New retail players with commitments to offering staple grocery items</a:t>
            </a:r>
          </a:p>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The trend toward plant-forward diets and other chef-driven concepts</a:t>
            </a:r>
          </a:p>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Proximity to metro consumer populations</a:t>
            </a:r>
          </a:p>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Advances in CEA and other technologies</a:t>
            </a:r>
          </a:p>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Consumer perception of “regional” versus “local” foods</a:t>
            </a:r>
          </a:p>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(Slowly growing) investments in food system infrastructure</a:t>
            </a:r>
          </a:p>
          <a:p>
            <a:endParaRPr lang="en-US" sz="3200" dirty="0">
              <a:solidFill>
                <a:srgbClr val="FFC000"/>
              </a:solidFill>
              <a:latin typeface="Book Antiqua" panose="02040602050305030304" pitchFamily="18" charset="0"/>
            </a:endParaRPr>
          </a:p>
        </p:txBody>
      </p:sp>
    </p:spTree>
    <p:extLst>
      <p:ext uri="{BB962C8B-B14F-4D97-AF65-F5344CB8AC3E}">
        <p14:creationId xmlns:p14="http://schemas.microsoft.com/office/powerpoint/2010/main" val="207145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0990" y="243449"/>
            <a:ext cx="11681460" cy="707886"/>
          </a:xfrm>
          <a:prstGeom prst="rect">
            <a:avLst/>
          </a:prstGeom>
          <a:solidFill>
            <a:srgbClr val="FF6600"/>
          </a:solidFill>
        </p:spPr>
        <p:txBody>
          <a:bodyPr wrap="square" rtlCol="0">
            <a:spAutoFit/>
          </a:bodyPr>
          <a:lstStyle/>
          <a:p>
            <a:r>
              <a:rPr lang="en-US" sz="4000" dirty="0">
                <a:solidFill>
                  <a:schemeClr val="bg1"/>
                </a:solidFill>
                <a:latin typeface="Book Antiqua" panose="02040602050305030304" pitchFamily="18" charset="0"/>
              </a:rPr>
              <a:t>Northeast: The Needs</a:t>
            </a:r>
          </a:p>
        </p:txBody>
      </p:sp>
      <p:sp>
        <p:nvSpPr>
          <p:cNvPr id="3" name="TextBox 2"/>
          <p:cNvSpPr txBox="1"/>
          <p:nvPr/>
        </p:nvSpPr>
        <p:spPr>
          <a:xfrm>
            <a:off x="199390" y="1348800"/>
            <a:ext cx="12100560" cy="3539430"/>
          </a:xfrm>
          <a:prstGeom prst="rect">
            <a:avLst/>
          </a:prstGeom>
          <a:noFill/>
        </p:spPr>
        <p:txBody>
          <a:bodyPr wrap="square" rtlCol="0">
            <a:spAutoFit/>
          </a:bodyPr>
          <a:lstStyle/>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Business development and marketing assistance (FFBI—CADE &amp; SUNY Cobleskill)</a:t>
            </a:r>
          </a:p>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Virtual marketing/logistics infrastructure</a:t>
            </a:r>
          </a:p>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Market intelligence</a:t>
            </a:r>
          </a:p>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Physical food system infrastructure</a:t>
            </a:r>
          </a:p>
          <a:p>
            <a:pPr marL="457200" indent="-457200">
              <a:buFont typeface="Wingdings" panose="05000000000000000000" pitchFamily="2" charset="2"/>
              <a:buChar char="v"/>
            </a:pPr>
            <a:r>
              <a:rPr lang="en-US" sz="3200" dirty="0">
                <a:solidFill>
                  <a:srgbClr val="FFC000"/>
                </a:solidFill>
                <a:latin typeface="Book Antiqua" panose="02040602050305030304" pitchFamily="18" charset="0"/>
              </a:rPr>
              <a:t>Support of institutional buying</a:t>
            </a:r>
          </a:p>
          <a:p>
            <a:endParaRPr lang="en-US" sz="3200" dirty="0">
              <a:solidFill>
                <a:srgbClr val="FFC000"/>
              </a:solidFill>
              <a:latin typeface="Book Antiqua" panose="02040602050305030304" pitchFamily="18" charset="0"/>
            </a:endParaRPr>
          </a:p>
        </p:txBody>
      </p:sp>
    </p:spTree>
    <p:extLst>
      <p:ext uri="{BB962C8B-B14F-4D97-AF65-F5344CB8AC3E}">
        <p14:creationId xmlns:p14="http://schemas.microsoft.com/office/powerpoint/2010/main" val="25089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40E1C1-74F4-4892-8920-CA98BFFC5D87}"/>
              </a:ext>
            </a:extLst>
          </p:cNvPr>
          <p:cNvSpPr txBox="1"/>
          <p:nvPr/>
        </p:nvSpPr>
        <p:spPr>
          <a:xfrm>
            <a:off x="142613" y="797072"/>
            <a:ext cx="4613945" cy="1815882"/>
          </a:xfrm>
          <a:prstGeom prst="rect">
            <a:avLst/>
          </a:prstGeom>
          <a:solidFill>
            <a:srgbClr val="FF9900"/>
          </a:solidFill>
        </p:spPr>
        <p:txBody>
          <a:bodyPr wrap="square" rtlCol="0">
            <a:spAutoFit/>
          </a:bodyPr>
          <a:lstStyle/>
          <a:p>
            <a:r>
              <a:rPr lang="en-US" sz="2800" b="1" u="sng" dirty="0"/>
              <a:t>Culture:</a:t>
            </a:r>
            <a:r>
              <a:rPr lang="en-US" sz="2800" dirty="0"/>
              <a:t> a population’s eating customs dictate—to some extent—what their food system produces.  </a:t>
            </a:r>
          </a:p>
        </p:txBody>
      </p:sp>
      <p:sp>
        <p:nvSpPr>
          <p:cNvPr id="3" name="Rectangle 2">
            <a:extLst>
              <a:ext uri="{FF2B5EF4-FFF2-40B4-BE49-F238E27FC236}">
                <a16:creationId xmlns:a16="http://schemas.microsoft.com/office/drawing/2014/main" id="{A4C0E992-F9B4-4E1F-B02D-0C2F3D02663B}"/>
              </a:ext>
            </a:extLst>
          </p:cNvPr>
          <p:cNvSpPr/>
          <p:nvPr/>
        </p:nvSpPr>
        <p:spPr>
          <a:xfrm>
            <a:off x="66067" y="212297"/>
            <a:ext cx="5673348" cy="584775"/>
          </a:xfrm>
          <a:prstGeom prst="rect">
            <a:avLst/>
          </a:prstGeom>
        </p:spPr>
        <p:txBody>
          <a:bodyPr wrap="none">
            <a:spAutoFit/>
          </a:bodyPr>
          <a:lstStyle/>
          <a:p>
            <a:r>
              <a:rPr lang="en-US" sz="3200" dirty="0">
                <a:solidFill>
                  <a:srgbClr val="00B050"/>
                </a:solidFill>
                <a:latin typeface="Arial" panose="020B0604020202020204" pitchFamily="34" charset="0"/>
                <a:cs typeface="Arial" panose="020B0604020202020204" pitchFamily="34" charset="0"/>
              </a:rPr>
              <a:t>Impacts </a:t>
            </a:r>
            <a:r>
              <a:rPr lang="en-US" sz="3200" u="sng" dirty="0">
                <a:solidFill>
                  <a:srgbClr val="00B050"/>
                </a:solidFill>
                <a:latin typeface="Arial" panose="020B0604020202020204" pitchFamily="34" charset="0"/>
                <a:cs typeface="Arial" panose="020B0604020202020204" pitchFamily="34" charset="0"/>
              </a:rPr>
              <a:t>ON</a:t>
            </a:r>
            <a:r>
              <a:rPr lang="en-US" sz="3200" dirty="0">
                <a:solidFill>
                  <a:srgbClr val="00B050"/>
                </a:solidFill>
                <a:latin typeface="Arial" panose="020B0604020202020204" pitchFamily="34" charset="0"/>
                <a:cs typeface="Arial" panose="020B0604020202020204" pitchFamily="34" charset="0"/>
              </a:rPr>
              <a:t> the Food System</a:t>
            </a:r>
          </a:p>
        </p:txBody>
      </p:sp>
      <p:sp>
        <p:nvSpPr>
          <p:cNvPr id="4" name="TextBox 3">
            <a:extLst>
              <a:ext uri="{FF2B5EF4-FFF2-40B4-BE49-F238E27FC236}">
                <a16:creationId xmlns:a16="http://schemas.microsoft.com/office/drawing/2014/main" id="{D1B0B320-F7C1-4176-ACFC-A26E99CF74E2}"/>
              </a:ext>
            </a:extLst>
          </p:cNvPr>
          <p:cNvSpPr txBox="1"/>
          <p:nvPr/>
        </p:nvSpPr>
        <p:spPr>
          <a:xfrm>
            <a:off x="142612" y="3537160"/>
            <a:ext cx="4613946" cy="2677656"/>
          </a:xfrm>
          <a:prstGeom prst="rect">
            <a:avLst/>
          </a:prstGeom>
          <a:solidFill>
            <a:schemeClr val="accent5">
              <a:lumMod val="60000"/>
              <a:lumOff val="40000"/>
            </a:schemeClr>
          </a:solidFill>
        </p:spPr>
        <p:txBody>
          <a:bodyPr wrap="square" rtlCol="0">
            <a:spAutoFit/>
          </a:bodyPr>
          <a:lstStyle/>
          <a:p>
            <a:r>
              <a:rPr lang="en-US" sz="2800" b="1" u="sng" dirty="0"/>
              <a:t>Politics:</a:t>
            </a:r>
            <a:r>
              <a:rPr lang="en-US" sz="2800" dirty="0"/>
              <a:t> government policy may favor one group of agricultural producers over another, thereby influencing what the food system produces</a:t>
            </a:r>
          </a:p>
        </p:txBody>
      </p:sp>
      <p:sp>
        <p:nvSpPr>
          <p:cNvPr id="5" name="TextBox 4">
            <a:extLst>
              <a:ext uri="{FF2B5EF4-FFF2-40B4-BE49-F238E27FC236}">
                <a16:creationId xmlns:a16="http://schemas.microsoft.com/office/drawing/2014/main" id="{211864AD-7B53-49C7-893B-0B63705BBF66}"/>
              </a:ext>
            </a:extLst>
          </p:cNvPr>
          <p:cNvSpPr txBox="1"/>
          <p:nvPr/>
        </p:nvSpPr>
        <p:spPr>
          <a:xfrm>
            <a:off x="5303238" y="810373"/>
            <a:ext cx="5367557" cy="1815882"/>
          </a:xfrm>
          <a:prstGeom prst="rect">
            <a:avLst/>
          </a:prstGeom>
          <a:solidFill>
            <a:srgbClr val="92D050"/>
          </a:solidFill>
        </p:spPr>
        <p:txBody>
          <a:bodyPr wrap="square" rtlCol="0">
            <a:spAutoFit/>
          </a:bodyPr>
          <a:lstStyle/>
          <a:p>
            <a:r>
              <a:rPr lang="en-US" sz="2800" b="1" u="sng" dirty="0"/>
              <a:t>Environment:</a:t>
            </a:r>
            <a:r>
              <a:rPr lang="en-US" sz="2800" dirty="0"/>
              <a:t> Clearly, a population’s natural environment will restrict—to some extent—what its food system can produce.  </a:t>
            </a:r>
          </a:p>
        </p:txBody>
      </p:sp>
      <p:sp>
        <p:nvSpPr>
          <p:cNvPr id="6" name="TextBox 5">
            <a:extLst>
              <a:ext uri="{FF2B5EF4-FFF2-40B4-BE49-F238E27FC236}">
                <a16:creationId xmlns:a16="http://schemas.microsoft.com/office/drawing/2014/main" id="{8136CC25-9B28-489B-83F5-50943DABFEF1}"/>
              </a:ext>
            </a:extLst>
          </p:cNvPr>
          <p:cNvSpPr txBox="1"/>
          <p:nvPr/>
        </p:nvSpPr>
        <p:spPr>
          <a:xfrm>
            <a:off x="5303238" y="3537160"/>
            <a:ext cx="5367556" cy="2246769"/>
          </a:xfrm>
          <a:prstGeom prst="rect">
            <a:avLst/>
          </a:prstGeom>
          <a:solidFill>
            <a:schemeClr val="accent2">
              <a:lumMod val="60000"/>
              <a:lumOff val="40000"/>
            </a:schemeClr>
          </a:solidFill>
        </p:spPr>
        <p:txBody>
          <a:bodyPr wrap="square" rtlCol="0">
            <a:spAutoFit/>
          </a:bodyPr>
          <a:lstStyle/>
          <a:p>
            <a:r>
              <a:rPr lang="en-US" sz="2800" b="1" u="sng" dirty="0"/>
              <a:t>Economics:</a:t>
            </a:r>
            <a:r>
              <a:rPr lang="en-US" sz="2800" dirty="0"/>
              <a:t> The huge variety and volume of products produced within the US food system has been made possible by the US having the largest economy in the world.  </a:t>
            </a:r>
          </a:p>
        </p:txBody>
      </p:sp>
    </p:spTree>
    <p:extLst>
      <p:ext uri="{BB962C8B-B14F-4D97-AF65-F5344CB8AC3E}">
        <p14:creationId xmlns:p14="http://schemas.microsoft.com/office/powerpoint/2010/main" val="191388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B00877-1B94-4F50-9934-CC40A9EF9234}"/>
              </a:ext>
            </a:extLst>
          </p:cNvPr>
          <p:cNvSpPr/>
          <p:nvPr/>
        </p:nvSpPr>
        <p:spPr>
          <a:xfrm>
            <a:off x="66067" y="212297"/>
            <a:ext cx="5513048" cy="584775"/>
          </a:xfrm>
          <a:prstGeom prst="rect">
            <a:avLst/>
          </a:prstGeom>
        </p:spPr>
        <p:txBody>
          <a:bodyPr wrap="none">
            <a:spAutoFit/>
          </a:bodyPr>
          <a:lstStyle/>
          <a:p>
            <a:r>
              <a:rPr lang="en-US" sz="3200" dirty="0">
                <a:solidFill>
                  <a:srgbClr val="00B050"/>
                </a:solidFill>
                <a:latin typeface="Arial" panose="020B0604020202020204" pitchFamily="34" charset="0"/>
                <a:cs typeface="Arial" panose="020B0604020202020204" pitchFamily="34" charset="0"/>
              </a:rPr>
              <a:t>Impacts </a:t>
            </a:r>
            <a:r>
              <a:rPr lang="en-US" sz="3200" u="sng" dirty="0">
                <a:solidFill>
                  <a:srgbClr val="00B050"/>
                </a:solidFill>
                <a:latin typeface="Arial" panose="020B0604020202020204" pitchFamily="34" charset="0"/>
                <a:cs typeface="Arial" panose="020B0604020202020204" pitchFamily="34" charset="0"/>
              </a:rPr>
              <a:t>OF</a:t>
            </a:r>
            <a:r>
              <a:rPr lang="en-US" sz="3200" dirty="0">
                <a:solidFill>
                  <a:srgbClr val="00B050"/>
                </a:solidFill>
                <a:latin typeface="Arial" panose="020B0604020202020204" pitchFamily="34" charset="0"/>
                <a:cs typeface="Arial" panose="020B0604020202020204" pitchFamily="34" charset="0"/>
              </a:rPr>
              <a:t> the Food System</a:t>
            </a:r>
          </a:p>
        </p:txBody>
      </p:sp>
      <p:sp>
        <p:nvSpPr>
          <p:cNvPr id="3" name="TextBox 2">
            <a:extLst>
              <a:ext uri="{FF2B5EF4-FFF2-40B4-BE49-F238E27FC236}">
                <a16:creationId xmlns:a16="http://schemas.microsoft.com/office/drawing/2014/main" id="{F2CAAE0E-365E-46D7-9D64-292DA2BCEDC4}"/>
              </a:ext>
            </a:extLst>
          </p:cNvPr>
          <p:cNvSpPr txBox="1"/>
          <p:nvPr/>
        </p:nvSpPr>
        <p:spPr>
          <a:xfrm>
            <a:off x="159391" y="973241"/>
            <a:ext cx="4613945" cy="1938992"/>
          </a:xfrm>
          <a:prstGeom prst="rect">
            <a:avLst/>
          </a:prstGeom>
          <a:solidFill>
            <a:schemeClr val="accent2">
              <a:lumMod val="75000"/>
            </a:schemeClr>
          </a:solidFill>
        </p:spPr>
        <p:txBody>
          <a:bodyPr wrap="square" rtlCol="0">
            <a:spAutoFit/>
          </a:bodyPr>
          <a:lstStyle/>
          <a:p>
            <a:r>
              <a:rPr lang="en-US" sz="2400" b="1" u="sng" dirty="0"/>
              <a:t>Culture:</a:t>
            </a:r>
            <a:r>
              <a:rPr lang="en-US" sz="2400" dirty="0"/>
              <a:t> In so many ways, people ARE what they eat; our food system makes certain foods more or less expensive than others or more or less convenient than others.  </a:t>
            </a:r>
          </a:p>
        </p:txBody>
      </p:sp>
      <p:sp>
        <p:nvSpPr>
          <p:cNvPr id="4" name="TextBox 3">
            <a:extLst>
              <a:ext uri="{FF2B5EF4-FFF2-40B4-BE49-F238E27FC236}">
                <a16:creationId xmlns:a16="http://schemas.microsoft.com/office/drawing/2014/main" id="{70C3684C-E8DB-4282-8631-96B6AAA977DD}"/>
              </a:ext>
            </a:extLst>
          </p:cNvPr>
          <p:cNvSpPr txBox="1"/>
          <p:nvPr/>
        </p:nvSpPr>
        <p:spPr>
          <a:xfrm>
            <a:off x="159391" y="3318570"/>
            <a:ext cx="4613946" cy="3416320"/>
          </a:xfrm>
          <a:prstGeom prst="rect">
            <a:avLst/>
          </a:prstGeom>
          <a:solidFill>
            <a:schemeClr val="accent5">
              <a:lumMod val="60000"/>
              <a:lumOff val="40000"/>
            </a:schemeClr>
          </a:solidFill>
        </p:spPr>
        <p:txBody>
          <a:bodyPr wrap="square" rtlCol="0">
            <a:spAutoFit/>
          </a:bodyPr>
          <a:lstStyle/>
          <a:p>
            <a:r>
              <a:rPr lang="en-US" sz="2400" b="1" u="sng" dirty="0"/>
              <a:t>Politics:</a:t>
            </a:r>
            <a:r>
              <a:rPr lang="en-US" sz="2400" dirty="0"/>
              <a:t> Because the design of our food system affects the prices that people pay for food, it also impacts how households experience poverty.  If healthy food is relatively expensive, there is a role for policy to subsidize that food to achieve better health outcomes for the population.  </a:t>
            </a:r>
          </a:p>
        </p:txBody>
      </p:sp>
      <p:sp>
        <p:nvSpPr>
          <p:cNvPr id="5" name="TextBox 4">
            <a:extLst>
              <a:ext uri="{FF2B5EF4-FFF2-40B4-BE49-F238E27FC236}">
                <a16:creationId xmlns:a16="http://schemas.microsoft.com/office/drawing/2014/main" id="{33B3CE8C-BCBE-4296-B953-B6D36F42930B}"/>
              </a:ext>
            </a:extLst>
          </p:cNvPr>
          <p:cNvSpPr txBox="1"/>
          <p:nvPr/>
        </p:nvSpPr>
        <p:spPr>
          <a:xfrm>
            <a:off x="5890467" y="981748"/>
            <a:ext cx="5367557" cy="1938992"/>
          </a:xfrm>
          <a:prstGeom prst="rect">
            <a:avLst/>
          </a:prstGeom>
          <a:solidFill>
            <a:schemeClr val="accent6">
              <a:lumMod val="60000"/>
              <a:lumOff val="40000"/>
            </a:schemeClr>
          </a:solidFill>
        </p:spPr>
        <p:txBody>
          <a:bodyPr wrap="square" rtlCol="0">
            <a:spAutoFit/>
          </a:bodyPr>
          <a:lstStyle/>
          <a:p>
            <a:r>
              <a:rPr lang="en-US" sz="2400" b="1" u="sng" dirty="0"/>
              <a:t>Environment:</a:t>
            </a:r>
            <a:r>
              <a:rPr lang="en-US" sz="2400" dirty="0"/>
              <a:t> All parts of the food system—including food production, harvesting, processing, packaging, distribution and consumption—impact natural resources in some way.  </a:t>
            </a:r>
          </a:p>
        </p:txBody>
      </p:sp>
      <p:sp>
        <p:nvSpPr>
          <p:cNvPr id="6" name="TextBox 5">
            <a:extLst>
              <a:ext uri="{FF2B5EF4-FFF2-40B4-BE49-F238E27FC236}">
                <a16:creationId xmlns:a16="http://schemas.microsoft.com/office/drawing/2014/main" id="{3BF4575E-07BF-4F9E-A08C-16BAE6B2BDD0}"/>
              </a:ext>
            </a:extLst>
          </p:cNvPr>
          <p:cNvSpPr txBox="1"/>
          <p:nvPr/>
        </p:nvSpPr>
        <p:spPr>
          <a:xfrm>
            <a:off x="5890467" y="3429000"/>
            <a:ext cx="5367556" cy="2677656"/>
          </a:xfrm>
          <a:prstGeom prst="rect">
            <a:avLst/>
          </a:prstGeom>
          <a:solidFill>
            <a:schemeClr val="accent4"/>
          </a:solidFill>
        </p:spPr>
        <p:txBody>
          <a:bodyPr wrap="square" rtlCol="0">
            <a:spAutoFit/>
          </a:bodyPr>
          <a:lstStyle/>
          <a:p>
            <a:r>
              <a:rPr lang="en-US" sz="2400" b="1" u="sng" dirty="0"/>
              <a:t>Economics:</a:t>
            </a:r>
            <a:r>
              <a:rPr lang="en-US" sz="2400" dirty="0"/>
              <a:t> Since the design and structure of the food system determines the prices of food, it directly impacts the amount of expendable income that people have for buying housing, transportation, education and other goods. </a:t>
            </a:r>
            <a:endParaRPr lang="en-US" sz="2400" dirty="0">
              <a:solidFill>
                <a:schemeClr val="bg2"/>
              </a:solidFill>
            </a:endParaRPr>
          </a:p>
        </p:txBody>
      </p:sp>
    </p:spTree>
    <p:extLst>
      <p:ext uri="{BB962C8B-B14F-4D97-AF65-F5344CB8AC3E}">
        <p14:creationId xmlns:p14="http://schemas.microsoft.com/office/powerpoint/2010/main" val="258563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AC561-C0AA-4FE2-A534-48CC4B75F27B}"/>
              </a:ext>
            </a:extLst>
          </p:cNvPr>
          <p:cNvSpPr/>
          <p:nvPr/>
        </p:nvSpPr>
        <p:spPr>
          <a:xfrm>
            <a:off x="195942" y="-1183"/>
            <a:ext cx="11996057" cy="4216539"/>
          </a:xfrm>
          <a:prstGeom prst="rect">
            <a:avLst/>
          </a:prstGeom>
        </p:spPr>
        <p:txBody>
          <a:bodyPr wrap="square">
            <a:spAutoFit/>
          </a:bodyPr>
          <a:lstStyle/>
          <a:p>
            <a:r>
              <a:rPr lang="en-US" sz="3600" dirty="0">
                <a:solidFill>
                  <a:schemeClr val="accent4"/>
                </a:solidFill>
                <a:latin typeface="Arial" panose="020B0604020202020204" pitchFamily="34" charset="0"/>
                <a:cs typeface="Arial" panose="020B0604020202020204" pitchFamily="34" charset="0"/>
              </a:rPr>
              <a:t>Conventional versus Alternative Food Systems</a:t>
            </a:r>
          </a:p>
          <a:p>
            <a:endParaRPr lang="en-US" sz="3200" dirty="0">
              <a:solidFill>
                <a:schemeClr val="accent4"/>
              </a:solidFill>
              <a:latin typeface="Arial" panose="020B0604020202020204" pitchFamily="34" charset="0"/>
              <a:cs typeface="Arial" panose="020B0604020202020204" pitchFamily="34" charset="0"/>
            </a:endParaRPr>
          </a:p>
          <a:p>
            <a:r>
              <a:rPr lang="en-US" sz="2800" dirty="0">
                <a:solidFill>
                  <a:schemeClr val="accent4"/>
                </a:solidFill>
                <a:latin typeface="Arial" panose="020B0604020202020204" pitchFamily="34" charset="0"/>
                <a:cs typeface="Arial" panose="020B0604020202020204" pitchFamily="34" charset="0"/>
              </a:rPr>
              <a:t>In the US, the “CONVENTIONAL” Food System is the system that</a:t>
            </a:r>
          </a:p>
          <a:p>
            <a:r>
              <a:rPr lang="en-US" sz="2800" dirty="0">
                <a:solidFill>
                  <a:schemeClr val="accent4"/>
                </a:solidFill>
                <a:latin typeface="Arial" panose="020B0604020202020204" pitchFamily="34" charset="0"/>
                <a:cs typeface="Arial" panose="020B0604020202020204" pitchFamily="34" charset="0"/>
              </a:rPr>
              <a:t>produces and delivers MOST (perhaps 90%) of the food that we eat.</a:t>
            </a:r>
          </a:p>
          <a:p>
            <a:pPr marL="914400" lvl="1"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“Commodity” production</a:t>
            </a:r>
          </a:p>
          <a:p>
            <a:pPr marL="914400" lvl="1"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Primarily made up of LARGE, consolidated, SPECIALIZED farm, </a:t>
            </a:r>
          </a:p>
          <a:p>
            <a:pPr lvl="1"/>
            <a:r>
              <a:rPr lang="en-US" sz="1600" dirty="0">
                <a:solidFill>
                  <a:schemeClr val="bg1"/>
                </a:solidFill>
                <a:latin typeface="Arial" panose="020B0604020202020204" pitchFamily="34" charset="0"/>
                <a:cs typeface="Arial" panose="020B0604020202020204" pitchFamily="34" charset="0"/>
              </a:rPr>
              <a:t>	processing, shipping, wholesale and retail businesses </a:t>
            </a:r>
          </a:p>
          <a:p>
            <a:pPr lvl="1"/>
            <a:r>
              <a:rPr lang="en-US" sz="1600" dirty="0">
                <a:solidFill>
                  <a:schemeClr val="bg1"/>
                </a:solidFill>
                <a:latin typeface="Arial" panose="020B0604020202020204" pitchFamily="34" charset="0"/>
                <a:cs typeface="Arial" panose="020B0604020202020204" pitchFamily="34" charset="0"/>
              </a:rPr>
              <a:t>	and multi-stage MARKETING CHANNELS </a:t>
            </a:r>
          </a:p>
          <a:p>
            <a:pPr lvl="1"/>
            <a:r>
              <a:rPr lang="en-US" sz="1600" dirty="0">
                <a:solidFill>
                  <a:schemeClr val="bg1"/>
                </a:solidFill>
                <a:latin typeface="Arial" panose="020B0604020202020204" pitchFamily="34" charset="0"/>
                <a:cs typeface="Arial" panose="020B0604020202020204" pitchFamily="34" charset="0"/>
              </a:rPr>
              <a:t>	(meaning that product passes through SEVERAL</a:t>
            </a:r>
          </a:p>
          <a:p>
            <a:pPr lvl="1"/>
            <a:r>
              <a:rPr lang="en-US" sz="1600" dirty="0">
                <a:solidFill>
                  <a:schemeClr val="bg1"/>
                </a:solidFill>
                <a:latin typeface="Arial" panose="020B0604020202020204" pitchFamily="34" charset="0"/>
                <a:cs typeface="Arial" panose="020B0604020202020204" pitchFamily="34" charset="0"/>
              </a:rPr>
              <a:t>	businesses from farm to plate)</a:t>
            </a:r>
          </a:p>
          <a:p>
            <a:pPr marL="914400" lvl="1"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Markets are HIGHLY competitive; low costs and </a:t>
            </a:r>
          </a:p>
          <a:p>
            <a:pPr lvl="1"/>
            <a:r>
              <a:rPr lang="en-US" sz="1600" dirty="0">
                <a:solidFill>
                  <a:schemeClr val="bg1"/>
                </a:solidFill>
                <a:latin typeface="Arial" panose="020B0604020202020204" pitchFamily="34" charset="0"/>
                <a:cs typeface="Arial" panose="020B0604020202020204" pitchFamily="34" charset="0"/>
              </a:rPr>
              <a:t>	economies of scale are crucial for producer survival</a:t>
            </a:r>
          </a:p>
          <a:p>
            <a:pPr marL="914400" lvl="1" indent="-457200">
              <a:buFont typeface="Arial" panose="020B0604020202020204" pitchFamily="34" charset="0"/>
              <a:buChar char="•"/>
            </a:pPr>
            <a:endParaRPr lang="en-US" sz="1600" dirty="0">
              <a:solidFill>
                <a:schemeClr val="accent3"/>
              </a:solidFill>
              <a:latin typeface="Arial" panose="020B0604020202020204" pitchFamily="34" charset="0"/>
              <a:cs typeface="Arial" panose="020B0604020202020204" pitchFamily="34" charset="0"/>
            </a:endParaRPr>
          </a:p>
        </p:txBody>
      </p:sp>
      <p:pic>
        <p:nvPicPr>
          <p:cNvPr id="13" name="Picture 2" descr="The Food System">
            <a:extLst>
              <a:ext uri="{FF2B5EF4-FFF2-40B4-BE49-F238E27FC236}">
                <a16:creationId xmlns:a16="http://schemas.microsoft.com/office/drawing/2014/main" id="{97A0F7D1-D2FF-4A06-A883-A6E98279E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418" y="2595167"/>
            <a:ext cx="5359581" cy="426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48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2" descr="Most farmers receive off-farm income, but small-scale operators depend on it">
            <a:extLst>
              <a:ext uri="{FF2B5EF4-FFF2-40B4-BE49-F238E27FC236}">
                <a16:creationId xmlns:a16="http://schemas.microsoft.com/office/drawing/2014/main" id="{E8F3C366-650F-415A-93CB-F1A19D07E6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291"/>
          <a:stretch/>
        </p:blipFill>
        <p:spPr bwMode="auto">
          <a:xfrm>
            <a:off x="1544410" y="435879"/>
            <a:ext cx="8396425" cy="5571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7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E735281-0979-448A-A90E-A413B63605E4}"/>
              </a:ext>
            </a:extLst>
          </p:cNvPr>
          <p:cNvGraphicFramePr>
            <a:graphicFrameLocks/>
          </p:cNvGraphicFramePr>
          <p:nvPr>
            <p:extLst>
              <p:ext uri="{D42A27DB-BD31-4B8C-83A1-F6EECF244321}">
                <p14:modId xmlns:p14="http://schemas.microsoft.com/office/powerpoint/2010/main" val="3241430180"/>
              </p:ext>
            </p:extLst>
          </p:nvPr>
        </p:nvGraphicFramePr>
        <p:xfrm>
          <a:off x="281354" y="267285"/>
          <a:ext cx="11605846" cy="6372665"/>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1970D4BC-3F62-4F8C-9188-DF3C97F55EAB}"/>
              </a:ext>
            </a:extLst>
          </p:cNvPr>
          <p:cNvSpPr/>
          <p:nvPr/>
        </p:nvSpPr>
        <p:spPr>
          <a:xfrm>
            <a:off x="8712591" y="896814"/>
            <a:ext cx="2236763" cy="21664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800" dirty="0"/>
              <a:t>All Veggies = 0.3%</a:t>
            </a:r>
          </a:p>
        </p:txBody>
      </p:sp>
      <p:sp>
        <p:nvSpPr>
          <p:cNvPr id="4" name="Oval 3">
            <a:extLst>
              <a:ext uri="{FF2B5EF4-FFF2-40B4-BE49-F238E27FC236}">
                <a16:creationId xmlns:a16="http://schemas.microsoft.com/office/drawing/2014/main" id="{A6183FAF-28A4-4BAE-A9E5-7FFCB27BD892}"/>
              </a:ext>
            </a:extLst>
          </p:cNvPr>
          <p:cNvSpPr/>
          <p:nvPr/>
        </p:nvSpPr>
        <p:spPr>
          <a:xfrm>
            <a:off x="642424" y="3567331"/>
            <a:ext cx="2236763" cy="21664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800" dirty="0"/>
              <a:t>Private Range/ Pasture = 58%</a:t>
            </a:r>
          </a:p>
        </p:txBody>
      </p:sp>
      <p:sp>
        <p:nvSpPr>
          <p:cNvPr id="5" name="Oval 4">
            <a:extLst>
              <a:ext uri="{FF2B5EF4-FFF2-40B4-BE49-F238E27FC236}">
                <a16:creationId xmlns:a16="http://schemas.microsoft.com/office/drawing/2014/main" id="{661E563F-A66D-48F5-8257-A03371694DD6}"/>
              </a:ext>
            </a:extLst>
          </p:cNvPr>
          <p:cNvSpPr/>
          <p:nvPr/>
        </p:nvSpPr>
        <p:spPr>
          <a:xfrm>
            <a:off x="9830972" y="2206868"/>
            <a:ext cx="2236763" cy="21664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800" dirty="0"/>
              <a:t>Orchards= 1%</a:t>
            </a:r>
          </a:p>
        </p:txBody>
      </p:sp>
    </p:spTree>
    <p:extLst>
      <p:ext uri="{BB962C8B-B14F-4D97-AF65-F5344CB8AC3E}">
        <p14:creationId xmlns:p14="http://schemas.microsoft.com/office/powerpoint/2010/main" val="3014487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Image result for california fun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14" y="358821"/>
            <a:ext cx="4762500" cy="595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78057" y="644933"/>
            <a:ext cx="4310743" cy="2862322"/>
          </a:xfrm>
          <a:prstGeom prst="rect">
            <a:avLst/>
          </a:prstGeom>
          <a:noFill/>
        </p:spPr>
        <p:txBody>
          <a:bodyPr wrap="square" rtlCol="0">
            <a:spAutoFit/>
          </a:bodyPr>
          <a:lstStyle/>
          <a:p>
            <a:r>
              <a:rPr lang="en-US" sz="2800" dirty="0">
                <a:solidFill>
                  <a:schemeClr val="bg1"/>
                </a:solidFill>
              </a:rPr>
              <a:t>Total ag value, veggies, melon, potatoes, fruit, tree nuts, berries, nursery, greenhouse, floriculture, milk</a:t>
            </a:r>
          </a:p>
          <a:p>
            <a:r>
              <a:rPr lang="en-US" sz="2000" dirty="0">
                <a:solidFill>
                  <a:schemeClr val="bg1"/>
                </a:solidFill>
              </a:rPr>
              <a:t>(Second in sheep, goats, wool, rice</a:t>
            </a:r>
          </a:p>
          <a:p>
            <a:r>
              <a:rPr lang="en-US" sz="2000" dirty="0">
                <a:solidFill>
                  <a:schemeClr val="bg1"/>
                </a:solidFill>
              </a:rPr>
              <a:t>Third in livestock, poultry, cotton)</a:t>
            </a:r>
          </a:p>
        </p:txBody>
      </p:sp>
      <p:pic>
        <p:nvPicPr>
          <p:cNvPr id="2060" name="Picture 12" descr="Image result for first place 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946" y="215810"/>
            <a:ext cx="3995510" cy="399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60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grpSp>
        <p:nvGrpSpPr>
          <p:cNvPr id="13" name="Group 12"/>
          <p:cNvGrpSpPr/>
          <p:nvPr/>
        </p:nvGrpSpPr>
        <p:grpSpPr>
          <a:xfrm>
            <a:off x="262374" y="353786"/>
            <a:ext cx="11501120" cy="5768704"/>
            <a:chOff x="262374" y="353786"/>
            <a:chExt cx="11501120" cy="5768704"/>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77" y="365760"/>
              <a:ext cx="3827417" cy="28705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694" y="353786"/>
              <a:ext cx="3843383" cy="288253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374" y="3234146"/>
              <a:ext cx="3833222" cy="287491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2694" y="3224348"/>
              <a:ext cx="3843383" cy="2882538"/>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0111" y="365760"/>
              <a:ext cx="3843383" cy="2882537"/>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7559795" y="3596641"/>
              <a:ext cx="2882534" cy="2161901"/>
            </a:xfrm>
            <a:prstGeom prst="rect">
              <a:avLst/>
            </a:prstGeom>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t="22513"/>
            <a:stretch/>
          </p:blipFill>
          <p:spPr>
            <a:xfrm rot="5400000">
              <a:off x="9477130" y="3839029"/>
              <a:ext cx="2888344" cy="1678578"/>
            </a:xfrm>
            <a:prstGeom prst="rect">
              <a:avLst/>
            </a:prstGeom>
          </p:spPr>
        </p:pic>
      </p:grpSp>
      <p:sp>
        <p:nvSpPr>
          <p:cNvPr id="10" name="TextBox 9"/>
          <p:cNvSpPr txBox="1"/>
          <p:nvPr/>
        </p:nvSpPr>
        <p:spPr>
          <a:xfrm>
            <a:off x="2560319" y="1807028"/>
            <a:ext cx="3334043" cy="369332"/>
          </a:xfrm>
          <a:prstGeom prst="rect">
            <a:avLst/>
          </a:prstGeom>
          <a:solidFill>
            <a:schemeClr val="accent4"/>
          </a:solidFill>
        </p:spPr>
        <p:txBody>
          <a:bodyPr wrap="square" rtlCol="0">
            <a:spAutoFit/>
          </a:bodyPr>
          <a:lstStyle/>
          <a:p>
            <a:r>
              <a:rPr lang="en-US" dirty="0"/>
              <a:t>Elkhorn Dairy: 10,000 Cows</a:t>
            </a:r>
          </a:p>
        </p:txBody>
      </p:sp>
      <p:sp>
        <p:nvSpPr>
          <p:cNvPr id="11" name="TextBox 10"/>
          <p:cNvSpPr txBox="1"/>
          <p:nvPr/>
        </p:nvSpPr>
        <p:spPr>
          <a:xfrm>
            <a:off x="8046720" y="1795054"/>
            <a:ext cx="3582127" cy="369332"/>
          </a:xfrm>
          <a:prstGeom prst="rect">
            <a:avLst/>
          </a:prstGeom>
          <a:solidFill>
            <a:schemeClr val="accent4"/>
          </a:solidFill>
        </p:spPr>
        <p:txBody>
          <a:bodyPr wrap="square" rtlCol="0">
            <a:spAutoFit/>
          </a:bodyPr>
          <a:lstStyle/>
          <a:p>
            <a:r>
              <a:rPr lang="en-US" dirty="0"/>
              <a:t>Harris Ranch Feeding: 100,000 Head</a:t>
            </a:r>
          </a:p>
        </p:txBody>
      </p:sp>
      <p:sp>
        <p:nvSpPr>
          <p:cNvPr id="12" name="TextBox 11"/>
          <p:cNvSpPr txBox="1"/>
          <p:nvPr/>
        </p:nvSpPr>
        <p:spPr>
          <a:xfrm>
            <a:off x="406903" y="4458681"/>
            <a:ext cx="3582127" cy="369332"/>
          </a:xfrm>
          <a:prstGeom prst="rect">
            <a:avLst/>
          </a:prstGeom>
          <a:solidFill>
            <a:schemeClr val="accent4"/>
          </a:solidFill>
        </p:spPr>
        <p:txBody>
          <a:bodyPr wrap="square" rtlCol="0">
            <a:spAutoFit/>
          </a:bodyPr>
          <a:lstStyle/>
          <a:p>
            <a:r>
              <a:rPr lang="en-US" dirty="0"/>
              <a:t>Bee Sweet Citrus: 125 Trucks Daily</a:t>
            </a:r>
          </a:p>
        </p:txBody>
      </p:sp>
      <p:pic>
        <p:nvPicPr>
          <p:cNvPr id="1026" name="Picture 2" descr="http://www.beesweetcitrus.com/wp-content/uploads/citrus-field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9471" y="5037224"/>
            <a:ext cx="2276400" cy="10816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229130" y="3443018"/>
            <a:ext cx="3582127" cy="923330"/>
          </a:xfrm>
          <a:prstGeom prst="rect">
            <a:avLst/>
          </a:prstGeom>
          <a:solidFill>
            <a:schemeClr val="accent4"/>
          </a:solidFill>
        </p:spPr>
        <p:txBody>
          <a:bodyPr wrap="square" rtlCol="0">
            <a:spAutoFit/>
          </a:bodyPr>
          <a:lstStyle/>
          <a:p>
            <a:r>
              <a:rPr lang="en-US" dirty="0"/>
              <a:t>Red Rock Ranch: 4,000 acres of organic tomatoes and conventional melons</a:t>
            </a:r>
          </a:p>
        </p:txBody>
      </p:sp>
      <p:sp>
        <p:nvSpPr>
          <p:cNvPr id="15" name="TextBox 14"/>
          <p:cNvSpPr txBox="1"/>
          <p:nvPr/>
        </p:nvSpPr>
        <p:spPr>
          <a:xfrm>
            <a:off x="8066704" y="4629558"/>
            <a:ext cx="1884682" cy="1477328"/>
          </a:xfrm>
          <a:prstGeom prst="rect">
            <a:avLst/>
          </a:prstGeom>
          <a:solidFill>
            <a:schemeClr val="accent4"/>
          </a:solidFill>
        </p:spPr>
        <p:txBody>
          <a:bodyPr wrap="square" rtlCol="0">
            <a:spAutoFit/>
          </a:bodyPr>
          <a:lstStyle/>
          <a:p>
            <a:r>
              <a:rPr lang="en-US" dirty="0"/>
              <a:t>Ocean Mist Farms: Largest artichoke producer in North America</a:t>
            </a:r>
          </a:p>
        </p:txBody>
      </p:sp>
      <p:sp>
        <p:nvSpPr>
          <p:cNvPr id="16" name="TextBox 15"/>
          <p:cNvSpPr txBox="1"/>
          <p:nvPr/>
        </p:nvSpPr>
        <p:spPr>
          <a:xfrm>
            <a:off x="10082012" y="3593680"/>
            <a:ext cx="1939942" cy="923330"/>
          </a:xfrm>
          <a:prstGeom prst="rect">
            <a:avLst/>
          </a:prstGeom>
          <a:solidFill>
            <a:schemeClr val="accent4"/>
          </a:solidFill>
        </p:spPr>
        <p:txBody>
          <a:bodyPr wrap="square" rtlCol="0">
            <a:spAutoFit/>
          </a:bodyPr>
          <a:lstStyle/>
          <a:p>
            <a:r>
              <a:rPr lang="en-US" dirty="0"/>
              <a:t>Taylor Farms: 77% market share in processed greens</a:t>
            </a:r>
          </a:p>
        </p:txBody>
      </p:sp>
    </p:spTree>
    <p:extLst>
      <p:ext uri="{BB962C8B-B14F-4D97-AF65-F5344CB8AC3E}">
        <p14:creationId xmlns:p14="http://schemas.microsoft.com/office/powerpoint/2010/main" val="203139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782384-0C08-4755-AA26-AF8BDCDD8CCB}"/>
              </a:ext>
            </a:extLst>
          </p:cNvPr>
          <p:cNvSpPr/>
          <p:nvPr/>
        </p:nvSpPr>
        <p:spPr>
          <a:xfrm>
            <a:off x="-401189" y="118397"/>
            <a:ext cx="12050444" cy="2431435"/>
          </a:xfrm>
          <a:prstGeom prst="rect">
            <a:avLst/>
          </a:prstGeom>
        </p:spPr>
        <p:txBody>
          <a:bodyPr wrap="square">
            <a:spAutoFit/>
          </a:bodyPr>
          <a:lstStyle/>
          <a:p>
            <a:pPr lvl="1"/>
            <a:r>
              <a:rPr lang="en-US" sz="2800" dirty="0">
                <a:solidFill>
                  <a:schemeClr val="accent5">
                    <a:lumMod val="50000"/>
                  </a:schemeClr>
                </a:solidFill>
                <a:latin typeface="Arial" panose="020B0604020202020204" pitchFamily="34" charset="0"/>
                <a:cs typeface="Arial" panose="020B0604020202020204" pitchFamily="34" charset="0"/>
              </a:rPr>
              <a:t>“Alternative” Food Systems are any other approaches to delivering food from farm-to-plate</a:t>
            </a:r>
          </a:p>
          <a:p>
            <a:pPr marL="742950" lvl="1"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E.g., vertically integrated farm producers who process, wholesale and retail their own products</a:t>
            </a:r>
          </a:p>
          <a:p>
            <a:pPr marL="742950" lvl="1"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Direct to consumer venues like farmers markets, roadside stands and CSAs</a:t>
            </a:r>
          </a:p>
          <a:p>
            <a:pPr marL="742950" lvl="1"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“LOCAL” agricultural movement</a:t>
            </a:r>
          </a:p>
          <a:p>
            <a:pPr marL="742950" lvl="1"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Producers marketing differentiated production practices like “ORGANIC” or “NATURAL” or “GRASS-FED”</a:t>
            </a:r>
          </a:p>
          <a:p>
            <a:pPr marL="742950" lvl="1"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Typically involves SHORTER marketing channels than those in the conventional system (meaning that there are fewer players and a smaller number of transactions/changes in ownership)</a:t>
            </a:r>
          </a:p>
        </p:txBody>
      </p:sp>
      <p:pic>
        <p:nvPicPr>
          <p:cNvPr id="3" name="Picture 2" descr="Buy Local, Eat Local, Be Local - Blacksburg Farmers Market">
            <a:extLst>
              <a:ext uri="{FF2B5EF4-FFF2-40B4-BE49-F238E27FC236}">
                <a16:creationId xmlns:a16="http://schemas.microsoft.com/office/drawing/2014/main" id="{22DE8122-8EB3-483D-BBD9-ECA98865D1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299" y="2796053"/>
            <a:ext cx="3915746" cy="22026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CADDBF1-BD25-41E8-9038-5AF27685CBE1}"/>
              </a:ext>
            </a:extLst>
          </p:cNvPr>
          <p:cNvSpPr/>
          <p:nvPr/>
        </p:nvSpPr>
        <p:spPr>
          <a:xfrm>
            <a:off x="-280225" y="5074463"/>
            <a:ext cx="6399786" cy="1569660"/>
          </a:xfrm>
          <a:prstGeom prst="rect">
            <a:avLst/>
          </a:prstGeom>
        </p:spPr>
        <p:txBody>
          <a:bodyPr wrap="square">
            <a:spAutoFit/>
          </a:bodyPr>
          <a:lstStyle/>
          <a:p>
            <a:pPr lvl="1"/>
            <a:r>
              <a:rPr lang="en-US" sz="1600" dirty="0">
                <a:solidFill>
                  <a:schemeClr val="bg2">
                    <a:lumMod val="20000"/>
                    <a:lumOff val="80000"/>
                  </a:schemeClr>
                </a:solidFill>
                <a:latin typeface="Arial" panose="020B0604020202020204" pitchFamily="34" charset="0"/>
                <a:cs typeface="Arial" panose="020B0604020202020204" pitchFamily="34" charset="0"/>
              </a:rPr>
              <a:t>The truth is, most farms in the U.S. are quite small and produce too little volume to really participate in the conventional food system; the alternative food system (farmers’ markets, direct sales to restaurants, on-farm processing, etc.) provides them opportunities to build legitimate businesses despite their inability to compete in the conventional system.  </a:t>
            </a:r>
          </a:p>
        </p:txBody>
      </p:sp>
      <p:pic>
        <p:nvPicPr>
          <p:cNvPr id="6" name="Picture 2" descr="Most farms are small, but most production is on large farms">
            <a:extLst>
              <a:ext uri="{FF2B5EF4-FFF2-40B4-BE49-F238E27FC236}">
                <a16:creationId xmlns:a16="http://schemas.microsoft.com/office/drawing/2014/main" id="{5566DAAB-2A9B-4269-AF66-2F5DE09DC3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999"/>
          <a:stretch/>
        </p:blipFill>
        <p:spPr bwMode="auto">
          <a:xfrm>
            <a:off x="6119561" y="2714501"/>
            <a:ext cx="6006879" cy="392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08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138BE8624ECD4AA9FDC471A34AB85F" ma:contentTypeVersion="10" ma:contentTypeDescription="Create a new document." ma:contentTypeScope="" ma:versionID="d1660f548087d00091798a0d7da6c101">
  <xsd:schema xmlns:xsd="http://www.w3.org/2001/XMLSchema" xmlns:xs="http://www.w3.org/2001/XMLSchema" xmlns:p="http://schemas.microsoft.com/office/2006/metadata/properties" xmlns:ns3="7163a928-a4c3-409f-a199-eb50556408f5" xmlns:ns4="3ff867bf-2fdf-4d5b-bce3-36302e0a536a" targetNamespace="http://schemas.microsoft.com/office/2006/metadata/properties" ma:root="true" ma:fieldsID="30bb85660492b42f466ec29ea15751d8" ns3:_="" ns4:_="">
    <xsd:import namespace="7163a928-a4c3-409f-a199-eb50556408f5"/>
    <xsd:import namespace="3ff867bf-2fdf-4d5b-bce3-36302e0a536a"/>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3a928-a4c3-409f-a199-eb50556408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f867bf-2fdf-4d5b-bce3-36302e0a536a"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F1F55C-67D9-4D24-9542-F2FB11B37C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3a928-a4c3-409f-a199-eb50556408f5"/>
    <ds:schemaRef ds:uri="3ff867bf-2fdf-4d5b-bce3-36302e0a53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BAA25A-1884-4C76-B181-6D2CE743F28B}">
  <ds:schemaRefs>
    <ds:schemaRef ds:uri="http://schemas.microsoft.com/sharepoint/v3/contenttype/forms"/>
  </ds:schemaRefs>
</ds:datastoreItem>
</file>

<file path=customXml/itemProps3.xml><?xml version="1.0" encoding="utf-8"?>
<ds:datastoreItem xmlns:ds="http://schemas.openxmlformats.org/officeDocument/2006/customXml" ds:itemID="{6875C2A1-1BE0-4606-9B63-1EF6427010BD}">
  <ds:schemaRefs>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www.w3.org/XML/1998/namespace"/>
    <ds:schemaRef ds:uri="3ff867bf-2fdf-4d5b-bce3-36302e0a536a"/>
    <ds:schemaRef ds:uri="7163a928-a4c3-409f-a199-eb50556408f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2372</TotalTime>
  <Words>1434</Words>
  <Application>Microsoft Office PowerPoint</Application>
  <PresentationFormat>Widescreen</PresentationFormat>
  <Paragraphs>101</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Book Antiqua</vt:lpstr>
      <vt:lpstr>Calibri</vt:lpstr>
      <vt:lpstr>Calibri Light</vt:lpstr>
      <vt:lpstr>Copperplate Gothic Light</vt:lpstr>
      <vt:lpstr>Freestyle Script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 Cobleskill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Jason R</dc:creator>
  <cp:lastModifiedBy>Evans, Jason R</cp:lastModifiedBy>
  <cp:revision>47</cp:revision>
  <cp:lastPrinted>2020-11-11T20:18:54Z</cp:lastPrinted>
  <dcterms:created xsi:type="dcterms:W3CDTF">2015-11-10T13:28:45Z</dcterms:created>
  <dcterms:modified xsi:type="dcterms:W3CDTF">2020-11-12T17:47:54Z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0x01010092138BE8624ECD4AA9FDC471A34AB85F</vt:lpwstr>
  </property>
</Properties>
</file>