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75" r:id="rId4"/>
    <p:sldId id="276" r:id="rId5"/>
    <p:sldId id="261" r:id="rId6"/>
    <p:sldId id="259" r:id="rId7"/>
    <p:sldId id="266" r:id="rId8"/>
    <p:sldId id="278" r:id="rId9"/>
    <p:sldId id="282" r:id="rId10"/>
    <p:sldId id="268" r:id="rId11"/>
    <p:sldId id="277" r:id="rId12"/>
    <p:sldId id="272" r:id="rId13"/>
    <p:sldId id="273" r:id="rId14"/>
    <p:sldId id="274" r:id="rId15"/>
    <p:sldId id="260" r:id="rId16"/>
    <p:sldId id="270" r:id="rId17"/>
    <p:sldId id="262" r:id="rId18"/>
    <p:sldId id="263" r:id="rId19"/>
    <p:sldId id="264"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38167-1F59-48CC-B505-8684F0ED3A65}" v="1" dt="2023-01-05T22:02:17.407"/>
    <p1510:client id="{80F363AB-98FE-4DA2-839E-DB50D6AEC04B}" v="16" dt="2022-12-19T15:20:24.029"/>
    <p1510:client id="{857FE8F0-1F42-FB66-1DD5-3074D99073A6}" v="157" dt="2023-01-03T16:31:50.644"/>
    <p1510:client id="{897F8654-ED25-2D35-C81A-3A380B54446C}" v="140" dt="2023-01-05T14:16:49.749"/>
    <p1510:client id="{DD3AF802-153F-4359-693B-1208D643005F}" v="115" dt="2022-12-19T17:36:09.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8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ata8.xml.rels><?xml version="1.0" encoding="UTF-8" standalone="yes"?>
<Relationships xmlns="http://schemas.openxmlformats.org/package/2006/relationships"><Relationship Id="rId1" Type="http://schemas.openxmlformats.org/officeDocument/2006/relationships/hyperlink" Target="mailto:kelli.grab@nysed.gov"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8.xml.rels><?xml version="1.0" encoding="UTF-8" standalone="yes"?>
<Relationships xmlns="http://schemas.openxmlformats.org/package/2006/relationships"><Relationship Id="rId1" Type="http://schemas.openxmlformats.org/officeDocument/2006/relationships/hyperlink" Target="mailto:kelli.grab@nysed.gov"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3C767A-99DE-43EB-A806-A7E1AA69622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7707827-1D9F-4827-84C6-E7ABAEE7D548}">
      <dgm:prSet/>
      <dgm:spPr/>
      <dgm:t>
        <a:bodyPr/>
        <a:lstStyle/>
        <a:p>
          <a:r>
            <a:rPr lang="en-US" dirty="0"/>
            <a:t>Career and Technical Education</a:t>
          </a:r>
        </a:p>
      </dgm:t>
    </dgm:pt>
    <dgm:pt modelId="{FE515047-05AF-4008-B0E2-46EFEB3D1742}" type="parTrans" cxnId="{7E80B07D-0390-4AC7-B227-488A9CA1A707}">
      <dgm:prSet/>
      <dgm:spPr/>
      <dgm:t>
        <a:bodyPr/>
        <a:lstStyle/>
        <a:p>
          <a:endParaRPr lang="en-US"/>
        </a:p>
      </dgm:t>
    </dgm:pt>
    <dgm:pt modelId="{FFC84EEA-5E1B-4080-9635-E243110F51EC}" type="sibTrans" cxnId="{7E80B07D-0390-4AC7-B227-488A9CA1A707}">
      <dgm:prSet/>
      <dgm:spPr/>
      <dgm:t>
        <a:bodyPr/>
        <a:lstStyle/>
        <a:p>
          <a:endParaRPr lang="en-US"/>
        </a:p>
      </dgm:t>
    </dgm:pt>
    <dgm:pt modelId="{CF371AB3-080E-402E-BA60-9A6F3B1A4BE5}">
      <dgm:prSet/>
      <dgm:spPr/>
      <dgm:t>
        <a:bodyPr/>
        <a:lstStyle/>
        <a:p>
          <a:r>
            <a:rPr lang="en-US" dirty="0"/>
            <a:t>NYSED Approved CTE programs </a:t>
          </a:r>
        </a:p>
      </dgm:t>
    </dgm:pt>
    <dgm:pt modelId="{C34C8516-CD9D-41AE-9ADE-F0126DAAA35B}" type="parTrans" cxnId="{0A74E0CF-2B11-44E2-9821-4DE068A65A25}">
      <dgm:prSet/>
      <dgm:spPr/>
      <dgm:t>
        <a:bodyPr/>
        <a:lstStyle/>
        <a:p>
          <a:endParaRPr lang="en-US"/>
        </a:p>
      </dgm:t>
    </dgm:pt>
    <dgm:pt modelId="{202A8F10-3748-4125-B335-1DC956CAB35E}" type="sibTrans" cxnId="{0A74E0CF-2B11-44E2-9821-4DE068A65A25}">
      <dgm:prSet/>
      <dgm:spPr/>
      <dgm:t>
        <a:bodyPr/>
        <a:lstStyle/>
        <a:p>
          <a:endParaRPr lang="en-US"/>
        </a:p>
      </dgm:t>
    </dgm:pt>
    <dgm:pt modelId="{1ABF4860-09F8-4B69-9D48-A0B85553A0A4}">
      <dgm:prSet/>
      <dgm:spPr/>
      <dgm:t>
        <a:bodyPr/>
        <a:lstStyle/>
        <a:p>
          <a:r>
            <a:rPr lang="en-US" dirty="0"/>
            <a:t>The Approval Process</a:t>
          </a:r>
        </a:p>
      </dgm:t>
    </dgm:pt>
    <dgm:pt modelId="{D6CF1B7D-80A1-4625-B049-6E4216273A91}" type="parTrans" cxnId="{BC5FD8AD-40CE-4A08-9BCF-5CAFF024C14A}">
      <dgm:prSet/>
      <dgm:spPr/>
      <dgm:t>
        <a:bodyPr/>
        <a:lstStyle/>
        <a:p>
          <a:endParaRPr lang="en-US"/>
        </a:p>
      </dgm:t>
    </dgm:pt>
    <dgm:pt modelId="{22ED9073-0CD2-4220-AA92-3EE1E89E3F2D}" type="sibTrans" cxnId="{BC5FD8AD-40CE-4A08-9BCF-5CAFF024C14A}">
      <dgm:prSet/>
      <dgm:spPr/>
      <dgm:t>
        <a:bodyPr/>
        <a:lstStyle/>
        <a:p>
          <a:endParaRPr lang="en-US"/>
        </a:p>
      </dgm:t>
    </dgm:pt>
    <dgm:pt modelId="{6E07CA40-9BEA-46B6-8355-099A655E565F}">
      <dgm:prSet/>
      <dgm:spPr/>
      <dgm:t>
        <a:bodyPr/>
        <a:lstStyle/>
        <a:p>
          <a:r>
            <a:rPr lang="en-US" dirty="0"/>
            <a:t>Resources Available to </a:t>
          </a:r>
          <a:r>
            <a:rPr lang="en-US" b="1" dirty="0">
              <a:latin typeface="Calibri Light" panose="020F0302020204030204"/>
            </a:rPr>
            <a:t>You</a:t>
          </a:r>
          <a:endParaRPr lang="en-US" b="1" dirty="0"/>
        </a:p>
      </dgm:t>
    </dgm:pt>
    <dgm:pt modelId="{6FF069D2-7CF2-4E21-A7B0-2A9EBD6CDB69}" type="parTrans" cxnId="{2974102E-D3CE-4A1C-86A1-9C6EF615E2B6}">
      <dgm:prSet/>
      <dgm:spPr/>
      <dgm:t>
        <a:bodyPr/>
        <a:lstStyle/>
        <a:p>
          <a:endParaRPr lang="en-US"/>
        </a:p>
      </dgm:t>
    </dgm:pt>
    <dgm:pt modelId="{68F5E31C-E2DC-40C9-A4A8-C7AD862CF1C8}" type="sibTrans" cxnId="{2974102E-D3CE-4A1C-86A1-9C6EF615E2B6}">
      <dgm:prSet/>
      <dgm:spPr/>
      <dgm:t>
        <a:bodyPr/>
        <a:lstStyle/>
        <a:p>
          <a:endParaRPr lang="en-US"/>
        </a:p>
      </dgm:t>
    </dgm:pt>
    <dgm:pt modelId="{B06302AB-54C6-4B56-810F-63D59D5327CF}">
      <dgm:prSet/>
      <dgm:spPr/>
      <dgm:t>
        <a:bodyPr/>
        <a:lstStyle/>
        <a:p>
          <a:r>
            <a:rPr lang="en-US" dirty="0"/>
            <a:t>Perkins Funding </a:t>
          </a:r>
        </a:p>
      </dgm:t>
    </dgm:pt>
    <dgm:pt modelId="{282437E3-FFAA-45A8-8934-A0488F11FE54}" type="parTrans" cxnId="{7FE49E8E-7340-4889-872E-E91925DE515E}">
      <dgm:prSet/>
      <dgm:spPr/>
      <dgm:t>
        <a:bodyPr/>
        <a:lstStyle/>
        <a:p>
          <a:endParaRPr lang="en-US"/>
        </a:p>
      </dgm:t>
    </dgm:pt>
    <dgm:pt modelId="{359D7113-50A4-4D1D-BF78-819A90BA5B05}" type="sibTrans" cxnId="{7FE49E8E-7340-4889-872E-E91925DE515E}">
      <dgm:prSet/>
      <dgm:spPr/>
      <dgm:t>
        <a:bodyPr/>
        <a:lstStyle/>
        <a:p>
          <a:endParaRPr lang="en-US"/>
        </a:p>
      </dgm:t>
    </dgm:pt>
    <dgm:pt modelId="{92DD9597-00C5-45CB-9FB2-FC133F6B4CBC}" type="pres">
      <dgm:prSet presAssocID="{6C3C767A-99DE-43EB-A806-A7E1AA69622F}" presName="linear" presStyleCnt="0">
        <dgm:presLayoutVars>
          <dgm:animLvl val="lvl"/>
          <dgm:resizeHandles val="exact"/>
        </dgm:presLayoutVars>
      </dgm:prSet>
      <dgm:spPr/>
    </dgm:pt>
    <dgm:pt modelId="{F8525194-578B-43E3-8BCE-82B0A506F55A}" type="pres">
      <dgm:prSet presAssocID="{07707827-1D9F-4827-84C6-E7ABAEE7D548}" presName="parentText" presStyleLbl="node1" presStyleIdx="0" presStyleCnt="5">
        <dgm:presLayoutVars>
          <dgm:chMax val="0"/>
          <dgm:bulletEnabled val="1"/>
        </dgm:presLayoutVars>
      </dgm:prSet>
      <dgm:spPr/>
    </dgm:pt>
    <dgm:pt modelId="{99B4A3E9-D414-4283-B421-2A9787977E4B}" type="pres">
      <dgm:prSet presAssocID="{FFC84EEA-5E1B-4080-9635-E243110F51EC}" presName="spacer" presStyleCnt="0"/>
      <dgm:spPr/>
    </dgm:pt>
    <dgm:pt modelId="{66403573-E91F-41F7-A2F4-9114D651615B}" type="pres">
      <dgm:prSet presAssocID="{CF371AB3-080E-402E-BA60-9A6F3B1A4BE5}" presName="parentText" presStyleLbl="node1" presStyleIdx="1" presStyleCnt="5">
        <dgm:presLayoutVars>
          <dgm:chMax val="0"/>
          <dgm:bulletEnabled val="1"/>
        </dgm:presLayoutVars>
      </dgm:prSet>
      <dgm:spPr/>
    </dgm:pt>
    <dgm:pt modelId="{57D8E925-9652-4135-ADC8-CBF55AC986D4}" type="pres">
      <dgm:prSet presAssocID="{202A8F10-3748-4125-B335-1DC956CAB35E}" presName="spacer" presStyleCnt="0"/>
      <dgm:spPr/>
    </dgm:pt>
    <dgm:pt modelId="{FDAE7661-8790-4BD1-B73B-0F70AB1C8F3F}" type="pres">
      <dgm:prSet presAssocID="{1ABF4860-09F8-4B69-9D48-A0B85553A0A4}" presName="parentText" presStyleLbl="node1" presStyleIdx="2" presStyleCnt="5">
        <dgm:presLayoutVars>
          <dgm:chMax val="0"/>
          <dgm:bulletEnabled val="1"/>
        </dgm:presLayoutVars>
      </dgm:prSet>
      <dgm:spPr/>
    </dgm:pt>
    <dgm:pt modelId="{58626E3E-BAD2-45DA-9932-F4AFC91ADB07}" type="pres">
      <dgm:prSet presAssocID="{22ED9073-0CD2-4220-AA92-3EE1E89E3F2D}" presName="spacer" presStyleCnt="0"/>
      <dgm:spPr/>
    </dgm:pt>
    <dgm:pt modelId="{EBED30B3-70ED-4B1D-B21C-CDF0D0763073}" type="pres">
      <dgm:prSet presAssocID="{6E07CA40-9BEA-46B6-8355-099A655E565F}" presName="parentText" presStyleLbl="node1" presStyleIdx="3" presStyleCnt="5">
        <dgm:presLayoutVars>
          <dgm:chMax val="0"/>
          <dgm:bulletEnabled val="1"/>
        </dgm:presLayoutVars>
      </dgm:prSet>
      <dgm:spPr/>
    </dgm:pt>
    <dgm:pt modelId="{270E230D-32A9-4E9A-A273-C3EC8E4F5691}" type="pres">
      <dgm:prSet presAssocID="{68F5E31C-E2DC-40C9-A4A8-C7AD862CF1C8}" presName="spacer" presStyleCnt="0"/>
      <dgm:spPr/>
    </dgm:pt>
    <dgm:pt modelId="{058EC1AA-7453-488C-BFAE-90CD0CFBF768}" type="pres">
      <dgm:prSet presAssocID="{B06302AB-54C6-4B56-810F-63D59D5327CF}" presName="parentText" presStyleLbl="node1" presStyleIdx="4" presStyleCnt="5">
        <dgm:presLayoutVars>
          <dgm:chMax val="0"/>
          <dgm:bulletEnabled val="1"/>
        </dgm:presLayoutVars>
      </dgm:prSet>
      <dgm:spPr/>
    </dgm:pt>
  </dgm:ptLst>
  <dgm:cxnLst>
    <dgm:cxn modelId="{5B71A02C-ECCF-4469-A3A4-9A361A4C1CD5}" type="presOf" srcId="{07707827-1D9F-4827-84C6-E7ABAEE7D548}" destId="{F8525194-578B-43E3-8BCE-82B0A506F55A}" srcOrd="0" destOrd="0" presId="urn:microsoft.com/office/officeart/2005/8/layout/vList2"/>
    <dgm:cxn modelId="{2974102E-D3CE-4A1C-86A1-9C6EF615E2B6}" srcId="{6C3C767A-99DE-43EB-A806-A7E1AA69622F}" destId="{6E07CA40-9BEA-46B6-8355-099A655E565F}" srcOrd="3" destOrd="0" parTransId="{6FF069D2-7CF2-4E21-A7B0-2A9EBD6CDB69}" sibTransId="{68F5E31C-E2DC-40C9-A4A8-C7AD862CF1C8}"/>
    <dgm:cxn modelId="{03A68568-5B82-4A8E-86A4-1612CC06D8C3}" type="presOf" srcId="{1ABF4860-09F8-4B69-9D48-A0B85553A0A4}" destId="{FDAE7661-8790-4BD1-B73B-0F70AB1C8F3F}" srcOrd="0" destOrd="0" presId="urn:microsoft.com/office/officeart/2005/8/layout/vList2"/>
    <dgm:cxn modelId="{7E80B07D-0390-4AC7-B227-488A9CA1A707}" srcId="{6C3C767A-99DE-43EB-A806-A7E1AA69622F}" destId="{07707827-1D9F-4827-84C6-E7ABAEE7D548}" srcOrd="0" destOrd="0" parTransId="{FE515047-05AF-4008-B0E2-46EFEB3D1742}" sibTransId="{FFC84EEA-5E1B-4080-9635-E243110F51EC}"/>
    <dgm:cxn modelId="{B9122B81-639D-44A5-90BF-D7E189608EA0}" type="presOf" srcId="{6E07CA40-9BEA-46B6-8355-099A655E565F}" destId="{EBED30B3-70ED-4B1D-B21C-CDF0D0763073}" srcOrd="0" destOrd="0" presId="urn:microsoft.com/office/officeart/2005/8/layout/vList2"/>
    <dgm:cxn modelId="{7FE49E8E-7340-4889-872E-E91925DE515E}" srcId="{6C3C767A-99DE-43EB-A806-A7E1AA69622F}" destId="{B06302AB-54C6-4B56-810F-63D59D5327CF}" srcOrd="4" destOrd="0" parTransId="{282437E3-FFAA-45A8-8934-A0488F11FE54}" sibTransId="{359D7113-50A4-4D1D-BF78-819A90BA5B05}"/>
    <dgm:cxn modelId="{8E22EC9A-FAE4-4FF4-8974-7AC08645ECB0}" type="presOf" srcId="{B06302AB-54C6-4B56-810F-63D59D5327CF}" destId="{058EC1AA-7453-488C-BFAE-90CD0CFBF768}" srcOrd="0" destOrd="0" presId="urn:microsoft.com/office/officeart/2005/8/layout/vList2"/>
    <dgm:cxn modelId="{BC5FD8AD-40CE-4A08-9BCF-5CAFF024C14A}" srcId="{6C3C767A-99DE-43EB-A806-A7E1AA69622F}" destId="{1ABF4860-09F8-4B69-9D48-A0B85553A0A4}" srcOrd="2" destOrd="0" parTransId="{D6CF1B7D-80A1-4625-B049-6E4216273A91}" sibTransId="{22ED9073-0CD2-4220-AA92-3EE1E89E3F2D}"/>
    <dgm:cxn modelId="{FBC86BCE-F4AC-457C-A42C-F70E277A89D6}" type="presOf" srcId="{6C3C767A-99DE-43EB-A806-A7E1AA69622F}" destId="{92DD9597-00C5-45CB-9FB2-FC133F6B4CBC}" srcOrd="0" destOrd="0" presId="urn:microsoft.com/office/officeart/2005/8/layout/vList2"/>
    <dgm:cxn modelId="{0A74E0CF-2B11-44E2-9821-4DE068A65A25}" srcId="{6C3C767A-99DE-43EB-A806-A7E1AA69622F}" destId="{CF371AB3-080E-402E-BA60-9A6F3B1A4BE5}" srcOrd="1" destOrd="0" parTransId="{C34C8516-CD9D-41AE-9ADE-F0126DAAA35B}" sibTransId="{202A8F10-3748-4125-B335-1DC956CAB35E}"/>
    <dgm:cxn modelId="{41C8B9E6-0C46-49AA-97F8-97BAB2AA53A6}" type="presOf" srcId="{CF371AB3-080E-402E-BA60-9A6F3B1A4BE5}" destId="{66403573-E91F-41F7-A2F4-9114D651615B}" srcOrd="0" destOrd="0" presId="urn:microsoft.com/office/officeart/2005/8/layout/vList2"/>
    <dgm:cxn modelId="{B0CEBCA4-EDC6-4D23-A4C5-55C0BD64AC00}" type="presParOf" srcId="{92DD9597-00C5-45CB-9FB2-FC133F6B4CBC}" destId="{F8525194-578B-43E3-8BCE-82B0A506F55A}" srcOrd="0" destOrd="0" presId="urn:microsoft.com/office/officeart/2005/8/layout/vList2"/>
    <dgm:cxn modelId="{7E03F0CD-89D6-4FF7-8465-CE8776BBDBBB}" type="presParOf" srcId="{92DD9597-00C5-45CB-9FB2-FC133F6B4CBC}" destId="{99B4A3E9-D414-4283-B421-2A9787977E4B}" srcOrd="1" destOrd="0" presId="urn:microsoft.com/office/officeart/2005/8/layout/vList2"/>
    <dgm:cxn modelId="{2D404325-6EB8-40A3-B732-126081396503}" type="presParOf" srcId="{92DD9597-00C5-45CB-9FB2-FC133F6B4CBC}" destId="{66403573-E91F-41F7-A2F4-9114D651615B}" srcOrd="2" destOrd="0" presId="urn:microsoft.com/office/officeart/2005/8/layout/vList2"/>
    <dgm:cxn modelId="{812ED417-803E-458C-BC19-D7CA7B5072D0}" type="presParOf" srcId="{92DD9597-00C5-45CB-9FB2-FC133F6B4CBC}" destId="{57D8E925-9652-4135-ADC8-CBF55AC986D4}" srcOrd="3" destOrd="0" presId="urn:microsoft.com/office/officeart/2005/8/layout/vList2"/>
    <dgm:cxn modelId="{02BFDFBA-A22E-4925-9067-8A5A822AB114}" type="presParOf" srcId="{92DD9597-00C5-45CB-9FB2-FC133F6B4CBC}" destId="{FDAE7661-8790-4BD1-B73B-0F70AB1C8F3F}" srcOrd="4" destOrd="0" presId="urn:microsoft.com/office/officeart/2005/8/layout/vList2"/>
    <dgm:cxn modelId="{2B33944F-6714-48D0-9FB2-14DAA851B571}" type="presParOf" srcId="{92DD9597-00C5-45CB-9FB2-FC133F6B4CBC}" destId="{58626E3E-BAD2-45DA-9932-F4AFC91ADB07}" srcOrd="5" destOrd="0" presId="urn:microsoft.com/office/officeart/2005/8/layout/vList2"/>
    <dgm:cxn modelId="{E53D4CF0-EA4D-4D99-B9EA-C266B0CA3401}" type="presParOf" srcId="{92DD9597-00C5-45CB-9FB2-FC133F6B4CBC}" destId="{EBED30B3-70ED-4B1D-B21C-CDF0D0763073}" srcOrd="6" destOrd="0" presId="urn:microsoft.com/office/officeart/2005/8/layout/vList2"/>
    <dgm:cxn modelId="{F6D4C443-E4D5-4F28-9E7D-4BB7B5681BCE}" type="presParOf" srcId="{92DD9597-00C5-45CB-9FB2-FC133F6B4CBC}" destId="{270E230D-32A9-4E9A-A273-C3EC8E4F5691}" srcOrd="7" destOrd="0" presId="urn:microsoft.com/office/officeart/2005/8/layout/vList2"/>
    <dgm:cxn modelId="{E45B98B1-6DEB-4CF5-809D-155793E73AD1}" type="presParOf" srcId="{92DD9597-00C5-45CB-9FB2-FC133F6B4CBC}" destId="{058EC1AA-7453-488C-BFAE-90CD0CFBF76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AB5D32-7B45-4CA0-8D26-F672CD0F3A23}" type="doc">
      <dgm:prSet loTypeId="urn:microsoft.com/office/officeart/2005/8/layout/hChevron3" loCatId="process" qsTypeId="urn:microsoft.com/office/officeart/2005/8/quickstyle/simple1" qsCatId="simple" csTypeId="urn:microsoft.com/office/officeart/2005/8/colors/accent1_2" csCatId="accent1"/>
      <dgm:spPr/>
      <dgm:t>
        <a:bodyPr/>
        <a:lstStyle/>
        <a:p>
          <a:endParaRPr lang="en-US"/>
        </a:p>
      </dgm:t>
    </dgm:pt>
    <dgm:pt modelId="{21C5C8FE-A3C0-4CA9-8DFF-C0A8FE2AE879}">
      <dgm:prSet/>
      <dgm:spPr/>
      <dgm:t>
        <a:bodyPr/>
        <a:lstStyle/>
        <a:p>
          <a:pPr rtl="0"/>
          <a:r>
            <a:rPr lang="en-US"/>
            <a:t>Career and technical education (CTE) programs provide academic and technical instruction in the content areas of agriculture, business and marketing,</a:t>
          </a:r>
          <a:r>
            <a:rPr lang="en-US" b="1"/>
            <a:t> </a:t>
          </a:r>
          <a:r>
            <a:rPr lang="en-US" b="1">
              <a:latin typeface="Calibri Light" panose="020F0302020204030204"/>
            </a:rPr>
            <a:t>computer science, family</a:t>
          </a:r>
          <a:r>
            <a:rPr lang="en-US" b="1"/>
            <a:t> </a:t>
          </a:r>
          <a:r>
            <a:rPr lang="en-US" b="0"/>
            <a:t>and c</a:t>
          </a:r>
          <a:r>
            <a:rPr lang="en-US"/>
            <a:t>onsumer sciences, health sciences, trade and technical education, </a:t>
          </a:r>
          <a:r>
            <a:rPr lang="en-US">
              <a:latin typeface="Calibri Light" panose="020F0302020204030204"/>
            </a:rPr>
            <a:t>and</a:t>
          </a:r>
          <a:r>
            <a:rPr lang="en-US"/>
            <a:t> technology education.</a:t>
          </a:r>
        </a:p>
      </dgm:t>
    </dgm:pt>
    <dgm:pt modelId="{B526AF9A-07D6-493A-B3E7-9495DCF3BC5F}" type="parTrans" cxnId="{66231D14-6176-41F7-97BA-FCD6337F2D0F}">
      <dgm:prSet/>
      <dgm:spPr/>
      <dgm:t>
        <a:bodyPr/>
        <a:lstStyle/>
        <a:p>
          <a:endParaRPr lang="en-US"/>
        </a:p>
      </dgm:t>
    </dgm:pt>
    <dgm:pt modelId="{8456C216-CD5F-4A7C-8D26-F8F341725061}" type="sibTrans" cxnId="{66231D14-6176-41F7-97BA-FCD6337F2D0F}">
      <dgm:prSet/>
      <dgm:spPr/>
      <dgm:t>
        <a:bodyPr/>
        <a:lstStyle/>
        <a:p>
          <a:endParaRPr lang="en-US"/>
        </a:p>
      </dgm:t>
    </dgm:pt>
    <dgm:pt modelId="{16147009-8CF2-41C1-B82E-887F38CA388B}">
      <dgm:prSet/>
      <dgm:spPr/>
      <dgm:t>
        <a:bodyPr/>
        <a:lstStyle/>
        <a:p>
          <a:r>
            <a:rPr lang="en-US"/>
            <a:t>Approved programs lead to an industry-recognized credential, certificate or degree and offer:</a:t>
          </a:r>
        </a:p>
      </dgm:t>
    </dgm:pt>
    <dgm:pt modelId="{252E709B-5DB1-495C-880F-AC7D45D4B4B4}" type="parTrans" cxnId="{618FBA2D-7B6B-433C-8AE3-7B1BFE4B4FF3}">
      <dgm:prSet/>
      <dgm:spPr/>
      <dgm:t>
        <a:bodyPr/>
        <a:lstStyle/>
        <a:p>
          <a:endParaRPr lang="en-US"/>
        </a:p>
      </dgm:t>
    </dgm:pt>
    <dgm:pt modelId="{7DFC667B-70C3-4582-9D68-FCFF505A9D73}" type="sibTrans" cxnId="{618FBA2D-7B6B-433C-8AE3-7B1BFE4B4FF3}">
      <dgm:prSet/>
      <dgm:spPr/>
      <dgm:t>
        <a:bodyPr/>
        <a:lstStyle/>
        <a:p>
          <a:endParaRPr lang="en-US"/>
        </a:p>
      </dgm:t>
    </dgm:pt>
    <dgm:pt modelId="{FF1BC4D8-899D-4516-A5DE-DDEBC07D0E2C}">
      <dgm:prSet/>
      <dgm:spPr/>
      <dgm:t>
        <a:bodyPr/>
        <a:lstStyle/>
        <a:p>
          <a:r>
            <a:rPr lang="en-US"/>
            <a:t>an opportunity to apply academic concepts to real-world situations,</a:t>
          </a:r>
        </a:p>
      </dgm:t>
    </dgm:pt>
    <dgm:pt modelId="{3B9B8F86-08F2-4B2D-AA39-26B5F7C17FEE}" type="parTrans" cxnId="{D123D793-0BE5-47D9-AC9E-288320F44E89}">
      <dgm:prSet/>
      <dgm:spPr/>
      <dgm:t>
        <a:bodyPr/>
        <a:lstStyle/>
        <a:p>
          <a:endParaRPr lang="en-US"/>
        </a:p>
      </dgm:t>
    </dgm:pt>
    <dgm:pt modelId="{0A65BBCF-220F-46DE-8A09-54B900D8DE17}" type="sibTrans" cxnId="{D123D793-0BE5-47D9-AC9E-288320F44E89}">
      <dgm:prSet/>
      <dgm:spPr/>
      <dgm:t>
        <a:bodyPr/>
        <a:lstStyle/>
        <a:p>
          <a:endParaRPr lang="en-US"/>
        </a:p>
      </dgm:t>
    </dgm:pt>
    <dgm:pt modelId="{23EC3813-9624-4AB6-8D99-70A286C6247D}">
      <dgm:prSet/>
      <dgm:spPr/>
      <dgm:t>
        <a:bodyPr/>
        <a:lstStyle/>
        <a:p>
          <a:r>
            <a:rPr lang="en-US"/>
            <a:t>preparation for industry-based assessments or certifications;</a:t>
          </a:r>
        </a:p>
      </dgm:t>
    </dgm:pt>
    <dgm:pt modelId="{5AD420C8-45CD-470F-B454-2B503B5B3056}" type="parTrans" cxnId="{156B46F6-C607-42D8-8ABD-BC4875851366}">
      <dgm:prSet/>
      <dgm:spPr/>
      <dgm:t>
        <a:bodyPr/>
        <a:lstStyle/>
        <a:p>
          <a:endParaRPr lang="en-US"/>
        </a:p>
      </dgm:t>
    </dgm:pt>
    <dgm:pt modelId="{4D747BA0-CA5B-47C9-AA34-7B7DCC29D6AE}" type="sibTrans" cxnId="{156B46F6-C607-42D8-8ABD-BC4875851366}">
      <dgm:prSet/>
      <dgm:spPr/>
      <dgm:t>
        <a:bodyPr/>
        <a:lstStyle/>
        <a:p>
          <a:endParaRPr lang="en-US"/>
        </a:p>
      </dgm:t>
    </dgm:pt>
    <dgm:pt modelId="{2E588B56-66FC-4442-8757-7B5AAA281CFC}">
      <dgm:prSet/>
      <dgm:spPr/>
      <dgm:t>
        <a:bodyPr/>
        <a:lstStyle/>
        <a:p>
          <a:r>
            <a:rPr lang="en-US"/>
            <a:t>the opportunity to earn college credit or advanced standing while still in high school; and</a:t>
          </a:r>
        </a:p>
      </dgm:t>
    </dgm:pt>
    <dgm:pt modelId="{A77A1155-EC32-41D0-9C50-083E2B05E777}" type="parTrans" cxnId="{DD217533-D845-41C4-8556-30C58E7FF04A}">
      <dgm:prSet/>
      <dgm:spPr/>
      <dgm:t>
        <a:bodyPr/>
        <a:lstStyle/>
        <a:p>
          <a:endParaRPr lang="en-US"/>
        </a:p>
      </dgm:t>
    </dgm:pt>
    <dgm:pt modelId="{131ECD95-4AFA-437A-9003-CCBD37CC7CEA}" type="sibTrans" cxnId="{DD217533-D845-41C4-8556-30C58E7FF04A}">
      <dgm:prSet/>
      <dgm:spPr/>
      <dgm:t>
        <a:bodyPr/>
        <a:lstStyle/>
        <a:p>
          <a:endParaRPr lang="en-US"/>
        </a:p>
      </dgm:t>
    </dgm:pt>
    <dgm:pt modelId="{DD538685-973D-4E6B-A2C5-B30ED0771DBF}">
      <dgm:prSet/>
      <dgm:spPr/>
      <dgm:t>
        <a:bodyPr/>
        <a:lstStyle/>
        <a:p>
          <a:r>
            <a:rPr lang="en-US"/>
            <a:t>work-based learning opportunities where students demonstrate mastery of skills essential in the workplace.</a:t>
          </a:r>
        </a:p>
      </dgm:t>
    </dgm:pt>
    <dgm:pt modelId="{62319320-8879-4958-9954-723808996839}" type="parTrans" cxnId="{AC4020C4-9E18-463D-A2C0-8FC4614C2F72}">
      <dgm:prSet/>
      <dgm:spPr/>
      <dgm:t>
        <a:bodyPr/>
        <a:lstStyle/>
        <a:p>
          <a:endParaRPr lang="en-US"/>
        </a:p>
      </dgm:t>
    </dgm:pt>
    <dgm:pt modelId="{666BE240-F347-48C9-A74F-26E0E8D7884A}" type="sibTrans" cxnId="{AC4020C4-9E18-463D-A2C0-8FC4614C2F72}">
      <dgm:prSet/>
      <dgm:spPr/>
      <dgm:t>
        <a:bodyPr/>
        <a:lstStyle/>
        <a:p>
          <a:endParaRPr lang="en-US"/>
        </a:p>
      </dgm:t>
    </dgm:pt>
    <dgm:pt modelId="{B1747403-BFA1-4890-97D4-E1314693BCEE}" type="pres">
      <dgm:prSet presAssocID="{CAAB5D32-7B45-4CA0-8D26-F672CD0F3A23}" presName="Name0" presStyleCnt="0">
        <dgm:presLayoutVars>
          <dgm:dir/>
          <dgm:resizeHandles val="exact"/>
        </dgm:presLayoutVars>
      </dgm:prSet>
      <dgm:spPr/>
    </dgm:pt>
    <dgm:pt modelId="{4A215139-FEE4-499F-ACA9-048756F76296}" type="pres">
      <dgm:prSet presAssocID="{21C5C8FE-A3C0-4CA9-8DFF-C0A8FE2AE879}" presName="parAndChTx" presStyleLbl="node1" presStyleIdx="0" presStyleCnt="2">
        <dgm:presLayoutVars>
          <dgm:bulletEnabled val="1"/>
        </dgm:presLayoutVars>
      </dgm:prSet>
      <dgm:spPr/>
    </dgm:pt>
    <dgm:pt modelId="{564AC40D-5CB8-461B-A39D-B81D567C2C15}" type="pres">
      <dgm:prSet presAssocID="{8456C216-CD5F-4A7C-8D26-F8F341725061}" presName="parAndChSpace" presStyleCnt="0"/>
      <dgm:spPr/>
    </dgm:pt>
    <dgm:pt modelId="{B1F6DB4D-AFF8-4DF1-9C1C-F068AABBF611}" type="pres">
      <dgm:prSet presAssocID="{16147009-8CF2-41C1-B82E-887F38CA388B}" presName="parAndChTx" presStyleLbl="node1" presStyleIdx="1" presStyleCnt="2">
        <dgm:presLayoutVars>
          <dgm:bulletEnabled val="1"/>
        </dgm:presLayoutVars>
      </dgm:prSet>
      <dgm:spPr/>
    </dgm:pt>
  </dgm:ptLst>
  <dgm:cxnLst>
    <dgm:cxn modelId="{0E386A03-3123-4E09-B96D-DCBF1F760145}" type="presOf" srcId="{23EC3813-9624-4AB6-8D99-70A286C6247D}" destId="{B1F6DB4D-AFF8-4DF1-9C1C-F068AABBF611}" srcOrd="0" destOrd="2" presId="urn:microsoft.com/office/officeart/2005/8/layout/hChevron3"/>
    <dgm:cxn modelId="{66231D14-6176-41F7-97BA-FCD6337F2D0F}" srcId="{CAAB5D32-7B45-4CA0-8D26-F672CD0F3A23}" destId="{21C5C8FE-A3C0-4CA9-8DFF-C0A8FE2AE879}" srcOrd="0" destOrd="0" parTransId="{B526AF9A-07D6-493A-B3E7-9495DCF3BC5F}" sibTransId="{8456C216-CD5F-4A7C-8D26-F8F341725061}"/>
    <dgm:cxn modelId="{C3A18117-DA2D-48A6-9526-427F55A8F309}" type="presOf" srcId="{FF1BC4D8-899D-4516-A5DE-DDEBC07D0E2C}" destId="{B1F6DB4D-AFF8-4DF1-9C1C-F068AABBF611}" srcOrd="0" destOrd="1" presId="urn:microsoft.com/office/officeart/2005/8/layout/hChevron3"/>
    <dgm:cxn modelId="{618FBA2D-7B6B-433C-8AE3-7B1BFE4B4FF3}" srcId="{CAAB5D32-7B45-4CA0-8D26-F672CD0F3A23}" destId="{16147009-8CF2-41C1-B82E-887F38CA388B}" srcOrd="1" destOrd="0" parTransId="{252E709B-5DB1-495C-880F-AC7D45D4B4B4}" sibTransId="{7DFC667B-70C3-4582-9D68-FCFF505A9D73}"/>
    <dgm:cxn modelId="{DD217533-D845-41C4-8556-30C58E7FF04A}" srcId="{16147009-8CF2-41C1-B82E-887F38CA388B}" destId="{2E588B56-66FC-4442-8757-7B5AAA281CFC}" srcOrd="2" destOrd="0" parTransId="{A77A1155-EC32-41D0-9C50-083E2B05E777}" sibTransId="{131ECD95-4AFA-437A-9003-CCBD37CC7CEA}"/>
    <dgm:cxn modelId="{466A4165-8E67-4615-BE95-FC5C48941B92}" type="presOf" srcId="{DD538685-973D-4E6B-A2C5-B30ED0771DBF}" destId="{B1F6DB4D-AFF8-4DF1-9C1C-F068AABBF611}" srcOrd="0" destOrd="4" presId="urn:microsoft.com/office/officeart/2005/8/layout/hChevron3"/>
    <dgm:cxn modelId="{F119C273-59A7-4A7D-A514-78B4294C636D}" type="presOf" srcId="{21C5C8FE-A3C0-4CA9-8DFF-C0A8FE2AE879}" destId="{4A215139-FEE4-499F-ACA9-048756F76296}" srcOrd="0" destOrd="0" presId="urn:microsoft.com/office/officeart/2005/8/layout/hChevron3"/>
    <dgm:cxn modelId="{C7C32159-7BDD-4778-A9B7-887567C2B65D}" type="presOf" srcId="{16147009-8CF2-41C1-B82E-887F38CA388B}" destId="{B1F6DB4D-AFF8-4DF1-9C1C-F068AABBF611}" srcOrd="0" destOrd="0" presId="urn:microsoft.com/office/officeart/2005/8/layout/hChevron3"/>
    <dgm:cxn modelId="{CD902890-9119-4568-B3E8-2418B195A3A1}" type="presOf" srcId="{CAAB5D32-7B45-4CA0-8D26-F672CD0F3A23}" destId="{B1747403-BFA1-4890-97D4-E1314693BCEE}" srcOrd="0" destOrd="0" presId="urn:microsoft.com/office/officeart/2005/8/layout/hChevron3"/>
    <dgm:cxn modelId="{D123D793-0BE5-47D9-AC9E-288320F44E89}" srcId="{16147009-8CF2-41C1-B82E-887F38CA388B}" destId="{FF1BC4D8-899D-4516-A5DE-DDEBC07D0E2C}" srcOrd="0" destOrd="0" parTransId="{3B9B8F86-08F2-4B2D-AA39-26B5F7C17FEE}" sibTransId="{0A65BBCF-220F-46DE-8A09-54B900D8DE17}"/>
    <dgm:cxn modelId="{AC4020C4-9E18-463D-A2C0-8FC4614C2F72}" srcId="{16147009-8CF2-41C1-B82E-887F38CA388B}" destId="{DD538685-973D-4E6B-A2C5-B30ED0771DBF}" srcOrd="3" destOrd="0" parTransId="{62319320-8879-4958-9954-723808996839}" sibTransId="{666BE240-F347-48C9-A74F-26E0E8D7884A}"/>
    <dgm:cxn modelId="{2E4525E8-E2B6-43A3-986C-699B7697AAFA}" type="presOf" srcId="{2E588B56-66FC-4442-8757-7B5AAA281CFC}" destId="{B1F6DB4D-AFF8-4DF1-9C1C-F068AABBF611}" srcOrd="0" destOrd="3" presId="urn:microsoft.com/office/officeart/2005/8/layout/hChevron3"/>
    <dgm:cxn modelId="{156B46F6-C607-42D8-8ABD-BC4875851366}" srcId="{16147009-8CF2-41C1-B82E-887F38CA388B}" destId="{23EC3813-9624-4AB6-8D99-70A286C6247D}" srcOrd="1" destOrd="0" parTransId="{5AD420C8-45CD-470F-B454-2B503B5B3056}" sibTransId="{4D747BA0-CA5B-47C9-AA34-7B7DCC29D6AE}"/>
    <dgm:cxn modelId="{1F4A41F7-6C6C-478C-813D-4A6FB76B520D}" type="presParOf" srcId="{B1747403-BFA1-4890-97D4-E1314693BCEE}" destId="{4A215139-FEE4-499F-ACA9-048756F76296}" srcOrd="0" destOrd="0" presId="urn:microsoft.com/office/officeart/2005/8/layout/hChevron3"/>
    <dgm:cxn modelId="{9A2EB5D1-47C3-435E-A770-1D2DEF64AF34}" type="presParOf" srcId="{B1747403-BFA1-4890-97D4-E1314693BCEE}" destId="{564AC40D-5CB8-461B-A39D-B81D567C2C15}" srcOrd="1" destOrd="0" presId="urn:microsoft.com/office/officeart/2005/8/layout/hChevron3"/>
    <dgm:cxn modelId="{383FAFC6-9F0B-406E-9E3B-36E74A9E8E87}" type="presParOf" srcId="{B1747403-BFA1-4890-97D4-E1314693BCEE}" destId="{B1F6DB4D-AFF8-4DF1-9C1C-F068AABBF611}"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9F3DC1-EFA0-4046-A4C3-08295D5E5C84}"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57CEF3E6-909D-4EBD-B1B1-CA2921F7F04B}">
      <dgm:prSet/>
      <dgm:spPr/>
      <dgm:t>
        <a:bodyPr/>
        <a:lstStyle/>
        <a:p>
          <a:r>
            <a:rPr lang="en-US"/>
            <a:t>The program approval process consists of two main components, the </a:t>
          </a:r>
          <a:r>
            <a:rPr lang="en-US" b="1"/>
            <a:t>self-study</a:t>
          </a:r>
          <a:r>
            <a:rPr lang="en-US"/>
            <a:t> and the </a:t>
          </a:r>
          <a:r>
            <a:rPr lang="en-US" b="1"/>
            <a:t>external review. </a:t>
          </a:r>
          <a:endParaRPr lang="en-US"/>
        </a:p>
      </dgm:t>
    </dgm:pt>
    <dgm:pt modelId="{BA6967AF-53EB-4BF2-807A-723536DBB546}" type="parTrans" cxnId="{61D623DD-2BAA-4AE3-9E1B-55072C5D65DC}">
      <dgm:prSet/>
      <dgm:spPr/>
      <dgm:t>
        <a:bodyPr/>
        <a:lstStyle/>
        <a:p>
          <a:endParaRPr lang="en-US"/>
        </a:p>
      </dgm:t>
    </dgm:pt>
    <dgm:pt modelId="{96343A68-24B1-4099-A8F0-AEE015BD21EB}" type="sibTrans" cxnId="{61D623DD-2BAA-4AE3-9E1B-55072C5D65DC}">
      <dgm:prSet/>
      <dgm:spPr/>
      <dgm:t>
        <a:bodyPr/>
        <a:lstStyle/>
        <a:p>
          <a:endParaRPr lang="en-US"/>
        </a:p>
      </dgm:t>
    </dgm:pt>
    <dgm:pt modelId="{C06D2FE0-0F79-4BDA-AFAE-987CD272632F}">
      <dgm:prSet/>
      <dgm:spPr/>
      <dgm:t>
        <a:bodyPr/>
        <a:lstStyle/>
        <a:p>
          <a:r>
            <a:rPr lang="en-US"/>
            <a:t>The</a:t>
          </a:r>
          <a:r>
            <a:rPr lang="en-US" b="1"/>
            <a:t> Self-Study</a:t>
          </a:r>
          <a:r>
            <a:rPr lang="en-US"/>
            <a:t> can be described as the internal work that is done in creating and maintaining the approved program</a:t>
          </a:r>
          <a:r>
            <a:rPr lang="en-US">
              <a:latin typeface="Calibri Light" panose="020F0302020204030204"/>
            </a:rPr>
            <a:t>.</a:t>
          </a:r>
          <a:endParaRPr lang="en-US"/>
        </a:p>
      </dgm:t>
    </dgm:pt>
    <dgm:pt modelId="{E92CDABE-5158-46E8-8CB8-0C6B5FF46796}" type="parTrans" cxnId="{59FF411A-E4A2-4E7A-9138-B66953880B7B}">
      <dgm:prSet/>
      <dgm:spPr/>
      <dgm:t>
        <a:bodyPr/>
        <a:lstStyle/>
        <a:p>
          <a:endParaRPr lang="en-US"/>
        </a:p>
      </dgm:t>
    </dgm:pt>
    <dgm:pt modelId="{6A472613-5987-4225-BAAB-CB64C96395E1}" type="sibTrans" cxnId="{59FF411A-E4A2-4E7A-9138-B66953880B7B}">
      <dgm:prSet/>
      <dgm:spPr/>
      <dgm:t>
        <a:bodyPr/>
        <a:lstStyle/>
        <a:p>
          <a:endParaRPr lang="en-US"/>
        </a:p>
      </dgm:t>
    </dgm:pt>
    <dgm:pt modelId="{81CDBCE8-F0DD-4A00-AAC6-946AC2C63E4E}">
      <dgm:prSet/>
      <dgm:spPr/>
      <dgm:t>
        <a:bodyPr/>
        <a:lstStyle/>
        <a:p>
          <a:r>
            <a:rPr lang="en-US"/>
            <a:t>The </a:t>
          </a:r>
          <a:r>
            <a:rPr lang="en-US" b="1"/>
            <a:t>External Review </a:t>
          </a:r>
          <a:r>
            <a:rPr lang="en-US"/>
            <a:t>can be described as the industry representation or outside influence and support given to the creation and maintaining of the approved program. </a:t>
          </a:r>
        </a:p>
      </dgm:t>
    </dgm:pt>
    <dgm:pt modelId="{F8D88644-C373-4D77-85F7-4E6DF0323E8D}" type="parTrans" cxnId="{13425E72-E780-4843-B1A0-25DB6E0AED04}">
      <dgm:prSet/>
      <dgm:spPr/>
      <dgm:t>
        <a:bodyPr/>
        <a:lstStyle/>
        <a:p>
          <a:endParaRPr lang="en-US"/>
        </a:p>
      </dgm:t>
    </dgm:pt>
    <dgm:pt modelId="{2036F4C2-581E-4F85-AB89-2EE69861E522}" type="sibTrans" cxnId="{13425E72-E780-4843-B1A0-25DB6E0AED04}">
      <dgm:prSet/>
      <dgm:spPr/>
      <dgm:t>
        <a:bodyPr/>
        <a:lstStyle/>
        <a:p>
          <a:endParaRPr lang="en-US"/>
        </a:p>
      </dgm:t>
    </dgm:pt>
    <dgm:pt modelId="{BE742BD4-0860-4302-904B-1388E9B4DBCB}" type="pres">
      <dgm:prSet presAssocID="{329F3DC1-EFA0-4046-A4C3-08295D5E5C84}" presName="outerComposite" presStyleCnt="0">
        <dgm:presLayoutVars>
          <dgm:chMax val="5"/>
          <dgm:dir/>
          <dgm:resizeHandles val="exact"/>
        </dgm:presLayoutVars>
      </dgm:prSet>
      <dgm:spPr/>
    </dgm:pt>
    <dgm:pt modelId="{407BA36C-C420-4349-BEC6-BE813A614601}" type="pres">
      <dgm:prSet presAssocID="{329F3DC1-EFA0-4046-A4C3-08295D5E5C84}" presName="dummyMaxCanvas" presStyleCnt="0">
        <dgm:presLayoutVars/>
      </dgm:prSet>
      <dgm:spPr/>
    </dgm:pt>
    <dgm:pt modelId="{3DA47FAC-6EC8-4692-B69C-73CF496575C2}" type="pres">
      <dgm:prSet presAssocID="{329F3DC1-EFA0-4046-A4C3-08295D5E5C84}" presName="ThreeNodes_1" presStyleLbl="node1" presStyleIdx="0" presStyleCnt="3">
        <dgm:presLayoutVars>
          <dgm:bulletEnabled val="1"/>
        </dgm:presLayoutVars>
      </dgm:prSet>
      <dgm:spPr/>
    </dgm:pt>
    <dgm:pt modelId="{8DA9251A-E35E-41C9-A999-035A16DC5535}" type="pres">
      <dgm:prSet presAssocID="{329F3DC1-EFA0-4046-A4C3-08295D5E5C84}" presName="ThreeNodes_2" presStyleLbl="node1" presStyleIdx="1" presStyleCnt="3">
        <dgm:presLayoutVars>
          <dgm:bulletEnabled val="1"/>
        </dgm:presLayoutVars>
      </dgm:prSet>
      <dgm:spPr/>
    </dgm:pt>
    <dgm:pt modelId="{EFA7CB55-DA4E-49FD-A7E8-857A6D1230D8}" type="pres">
      <dgm:prSet presAssocID="{329F3DC1-EFA0-4046-A4C3-08295D5E5C84}" presName="ThreeNodes_3" presStyleLbl="node1" presStyleIdx="2" presStyleCnt="3">
        <dgm:presLayoutVars>
          <dgm:bulletEnabled val="1"/>
        </dgm:presLayoutVars>
      </dgm:prSet>
      <dgm:spPr/>
    </dgm:pt>
    <dgm:pt modelId="{48E2E12C-AB3D-45C8-A29E-640F76E4150A}" type="pres">
      <dgm:prSet presAssocID="{329F3DC1-EFA0-4046-A4C3-08295D5E5C84}" presName="ThreeConn_1-2" presStyleLbl="fgAccFollowNode1" presStyleIdx="0" presStyleCnt="2">
        <dgm:presLayoutVars>
          <dgm:bulletEnabled val="1"/>
        </dgm:presLayoutVars>
      </dgm:prSet>
      <dgm:spPr/>
    </dgm:pt>
    <dgm:pt modelId="{1B5633EA-08E1-4041-9AF5-9EC29462B154}" type="pres">
      <dgm:prSet presAssocID="{329F3DC1-EFA0-4046-A4C3-08295D5E5C84}" presName="ThreeConn_2-3" presStyleLbl="fgAccFollowNode1" presStyleIdx="1" presStyleCnt="2">
        <dgm:presLayoutVars>
          <dgm:bulletEnabled val="1"/>
        </dgm:presLayoutVars>
      </dgm:prSet>
      <dgm:spPr/>
    </dgm:pt>
    <dgm:pt modelId="{3F847A08-3A6A-4660-8AA2-83DEA786D227}" type="pres">
      <dgm:prSet presAssocID="{329F3DC1-EFA0-4046-A4C3-08295D5E5C84}" presName="ThreeNodes_1_text" presStyleLbl="node1" presStyleIdx="2" presStyleCnt="3">
        <dgm:presLayoutVars>
          <dgm:bulletEnabled val="1"/>
        </dgm:presLayoutVars>
      </dgm:prSet>
      <dgm:spPr/>
    </dgm:pt>
    <dgm:pt modelId="{71435CEB-A54D-4118-8088-471761B78666}" type="pres">
      <dgm:prSet presAssocID="{329F3DC1-EFA0-4046-A4C3-08295D5E5C84}" presName="ThreeNodes_2_text" presStyleLbl="node1" presStyleIdx="2" presStyleCnt="3">
        <dgm:presLayoutVars>
          <dgm:bulletEnabled val="1"/>
        </dgm:presLayoutVars>
      </dgm:prSet>
      <dgm:spPr/>
    </dgm:pt>
    <dgm:pt modelId="{7A32EB28-61CA-4DDC-B60F-E3BA3692EE84}" type="pres">
      <dgm:prSet presAssocID="{329F3DC1-EFA0-4046-A4C3-08295D5E5C84}" presName="ThreeNodes_3_text" presStyleLbl="node1" presStyleIdx="2" presStyleCnt="3">
        <dgm:presLayoutVars>
          <dgm:bulletEnabled val="1"/>
        </dgm:presLayoutVars>
      </dgm:prSet>
      <dgm:spPr/>
    </dgm:pt>
  </dgm:ptLst>
  <dgm:cxnLst>
    <dgm:cxn modelId="{4EAA0215-FBDD-4CE6-854D-C3C18ABCAD0B}" type="presOf" srcId="{81CDBCE8-F0DD-4A00-AAC6-946AC2C63E4E}" destId="{EFA7CB55-DA4E-49FD-A7E8-857A6D1230D8}" srcOrd="0" destOrd="0" presId="urn:microsoft.com/office/officeart/2005/8/layout/vProcess5"/>
    <dgm:cxn modelId="{59FF411A-E4A2-4E7A-9138-B66953880B7B}" srcId="{329F3DC1-EFA0-4046-A4C3-08295D5E5C84}" destId="{C06D2FE0-0F79-4BDA-AFAE-987CD272632F}" srcOrd="1" destOrd="0" parTransId="{E92CDABE-5158-46E8-8CB8-0C6B5FF46796}" sibTransId="{6A472613-5987-4225-BAAB-CB64C96395E1}"/>
    <dgm:cxn modelId="{3EF14E1C-5C23-4843-B9BE-7821E6E7DC13}" type="presOf" srcId="{81CDBCE8-F0DD-4A00-AAC6-946AC2C63E4E}" destId="{7A32EB28-61CA-4DDC-B60F-E3BA3692EE84}" srcOrd="1" destOrd="0" presId="urn:microsoft.com/office/officeart/2005/8/layout/vProcess5"/>
    <dgm:cxn modelId="{13425E72-E780-4843-B1A0-25DB6E0AED04}" srcId="{329F3DC1-EFA0-4046-A4C3-08295D5E5C84}" destId="{81CDBCE8-F0DD-4A00-AAC6-946AC2C63E4E}" srcOrd="2" destOrd="0" parTransId="{F8D88644-C373-4D77-85F7-4E6DF0323E8D}" sibTransId="{2036F4C2-581E-4F85-AB89-2EE69861E522}"/>
    <dgm:cxn modelId="{CDB85A87-79AD-4EED-898C-FDE7B77D346D}" type="presOf" srcId="{57CEF3E6-909D-4EBD-B1B1-CA2921F7F04B}" destId="{3DA47FAC-6EC8-4692-B69C-73CF496575C2}" srcOrd="0" destOrd="0" presId="urn:microsoft.com/office/officeart/2005/8/layout/vProcess5"/>
    <dgm:cxn modelId="{E4782E8C-7D0D-4866-B0CE-CE829E45DB33}" type="presOf" srcId="{6A472613-5987-4225-BAAB-CB64C96395E1}" destId="{1B5633EA-08E1-4041-9AF5-9EC29462B154}" srcOrd="0" destOrd="0" presId="urn:microsoft.com/office/officeart/2005/8/layout/vProcess5"/>
    <dgm:cxn modelId="{F6EA7ABC-1017-4696-820D-F645DFA940D6}" type="presOf" srcId="{C06D2FE0-0F79-4BDA-AFAE-987CD272632F}" destId="{71435CEB-A54D-4118-8088-471761B78666}" srcOrd="1" destOrd="0" presId="urn:microsoft.com/office/officeart/2005/8/layout/vProcess5"/>
    <dgm:cxn modelId="{226987C0-3401-4EAD-877C-76878CCB225F}" type="presOf" srcId="{57CEF3E6-909D-4EBD-B1B1-CA2921F7F04B}" destId="{3F847A08-3A6A-4660-8AA2-83DEA786D227}" srcOrd="1" destOrd="0" presId="urn:microsoft.com/office/officeart/2005/8/layout/vProcess5"/>
    <dgm:cxn modelId="{D6AA2CC9-736E-41BD-AFF5-D06F73E98914}" type="presOf" srcId="{329F3DC1-EFA0-4046-A4C3-08295D5E5C84}" destId="{BE742BD4-0860-4302-904B-1388E9B4DBCB}" srcOrd="0" destOrd="0" presId="urn:microsoft.com/office/officeart/2005/8/layout/vProcess5"/>
    <dgm:cxn modelId="{B28D0AD2-B848-463C-A14B-E8DEE0A59B80}" type="presOf" srcId="{C06D2FE0-0F79-4BDA-AFAE-987CD272632F}" destId="{8DA9251A-E35E-41C9-A999-035A16DC5535}" srcOrd="0" destOrd="0" presId="urn:microsoft.com/office/officeart/2005/8/layout/vProcess5"/>
    <dgm:cxn modelId="{61D623DD-2BAA-4AE3-9E1B-55072C5D65DC}" srcId="{329F3DC1-EFA0-4046-A4C3-08295D5E5C84}" destId="{57CEF3E6-909D-4EBD-B1B1-CA2921F7F04B}" srcOrd="0" destOrd="0" parTransId="{BA6967AF-53EB-4BF2-807A-723536DBB546}" sibTransId="{96343A68-24B1-4099-A8F0-AEE015BD21EB}"/>
    <dgm:cxn modelId="{F1D820E2-24E3-4880-8D4E-216A2F62C358}" type="presOf" srcId="{96343A68-24B1-4099-A8F0-AEE015BD21EB}" destId="{48E2E12C-AB3D-45C8-A29E-640F76E4150A}" srcOrd="0" destOrd="0" presId="urn:microsoft.com/office/officeart/2005/8/layout/vProcess5"/>
    <dgm:cxn modelId="{F813C802-DA2D-49DC-B7A8-C5DB6A2680E0}" type="presParOf" srcId="{BE742BD4-0860-4302-904B-1388E9B4DBCB}" destId="{407BA36C-C420-4349-BEC6-BE813A614601}" srcOrd="0" destOrd="0" presId="urn:microsoft.com/office/officeart/2005/8/layout/vProcess5"/>
    <dgm:cxn modelId="{5E422348-3595-4DA2-B0A9-6DFFC25F16D1}" type="presParOf" srcId="{BE742BD4-0860-4302-904B-1388E9B4DBCB}" destId="{3DA47FAC-6EC8-4692-B69C-73CF496575C2}" srcOrd="1" destOrd="0" presId="urn:microsoft.com/office/officeart/2005/8/layout/vProcess5"/>
    <dgm:cxn modelId="{892280EE-F2FB-4CF6-9337-3460E357ABA5}" type="presParOf" srcId="{BE742BD4-0860-4302-904B-1388E9B4DBCB}" destId="{8DA9251A-E35E-41C9-A999-035A16DC5535}" srcOrd="2" destOrd="0" presId="urn:microsoft.com/office/officeart/2005/8/layout/vProcess5"/>
    <dgm:cxn modelId="{A30AECCE-F94E-41EE-90C8-012FBF36EE28}" type="presParOf" srcId="{BE742BD4-0860-4302-904B-1388E9B4DBCB}" destId="{EFA7CB55-DA4E-49FD-A7E8-857A6D1230D8}" srcOrd="3" destOrd="0" presId="urn:microsoft.com/office/officeart/2005/8/layout/vProcess5"/>
    <dgm:cxn modelId="{71C90C1B-E019-4E8A-BA36-64407FC59D57}" type="presParOf" srcId="{BE742BD4-0860-4302-904B-1388E9B4DBCB}" destId="{48E2E12C-AB3D-45C8-A29E-640F76E4150A}" srcOrd="4" destOrd="0" presId="urn:microsoft.com/office/officeart/2005/8/layout/vProcess5"/>
    <dgm:cxn modelId="{0F3FF2E0-2420-4129-AD48-CFB745FA1DD6}" type="presParOf" srcId="{BE742BD4-0860-4302-904B-1388E9B4DBCB}" destId="{1B5633EA-08E1-4041-9AF5-9EC29462B154}" srcOrd="5" destOrd="0" presId="urn:microsoft.com/office/officeart/2005/8/layout/vProcess5"/>
    <dgm:cxn modelId="{F022B67E-97C7-4F82-B459-3F5A14762408}" type="presParOf" srcId="{BE742BD4-0860-4302-904B-1388E9B4DBCB}" destId="{3F847A08-3A6A-4660-8AA2-83DEA786D227}" srcOrd="6" destOrd="0" presId="urn:microsoft.com/office/officeart/2005/8/layout/vProcess5"/>
    <dgm:cxn modelId="{05B0A098-968D-431F-96C3-5562F203AA41}" type="presParOf" srcId="{BE742BD4-0860-4302-904B-1388E9B4DBCB}" destId="{71435CEB-A54D-4118-8088-471761B78666}" srcOrd="7" destOrd="0" presId="urn:microsoft.com/office/officeart/2005/8/layout/vProcess5"/>
    <dgm:cxn modelId="{B5891C7A-5237-4503-BAD5-6EDB7801061B}" type="presParOf" srcId="{BE742BD4-0860-4302-904B-1388E9B4DBCB}" destId="{7A32EB28-61CA-4DDC-B60F-E3BA3692EE8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8EF886-B370-41A4-BF04-D4B8934B2E08}"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61AC7293-0291-4DBA-B0A7-90556A4F6149}">
      <dgm:prSet/>
      <dgm:spPr/>
      <dgm:t>
        <a:bodyPr/>
        <a:lstStyle/>
        <a:p>
          <a:r>
            <a:rPr lang="en-US" dirty="0"/>
            <a:t>The self- study team are the internal stakeholders that work to create the approved program pathway</a:t>
          </a:r>
        </a:p>
      </dgm:t>
    </dgm:pt>
    <dgm:pt modelId="{8AE7BE0E-D4DD-422F-967E-6A69050CB33C}" type="parTrans" cxnId="{ADAC393A-9638-4FD4-A4C6-E72876C2357B}">
      <dgm:prSet/>
      <dgm:spPr/>
      <dgm:t>
        <a:bodyPr/>
        <a:lstStyle/>
        <a:p>
          <a:endParaRPr lang="en-US"/>
        </a:p>
      </dgm:t>
    </dgm:pt>
    <dgm:pt modelId="{9D0C151D-736B-44D0-8C4B-21CBCD56AFA3}" type="sibTrans" cxnId="{ADAC393A-9638-4FD4-A4C6-E72876C2357B}">
      <dgm:prSet/>
      <dgm:spPr/>
      <dgm:t>
        <a:bodyPr/>
        <a:lstStyle/>
        <a:p>
          <a:endParaRPr lang="en-US"/>
        </a:p>
      </dgm:t>
    </dgm:pt>
    <dgm:pt modelId="{1C34B443-7516-44E0-8ADF-A68AFD45FCF2}">
      <dgm:prSet/>
      <dgm:spPr/>
      <dgm:t>
        <a:bodyPr/>
        <a:lstStyle/>
        <a:p>
          <a:r>
            <a:rPr lang="en-US" dirty="0"/>
            <a:t>Agriculture Teacher/s</a:t>
          </a:r>
        </a:p>
      </dgm:t>
    </dgm:pt>
    <dgm:pt modelId="{EFCF9E24-7C3B-401A-A002-3C887046185B}" type="parTrans" cxnId="{DD07C11F-6394-4F73-94C1-DD68D5C58B1D}">
      <dgm:prSet/>
      <dgm:spPr/>
      <dgm:t>
        <a:bodyPr/>
        <a:lstStyle/>
        <a:p>
          <a:endParaRPr lang="en-US"/>
        </a:p>
      </dgm:t>
    </dgm:pt>
    <dgm:pt modelId="{92A984F9-1426-424F-9FDA-7FF85E4E7183}" type="sibTrans" cxnId="{DD07C11F-6394-4F73-94C1-DD68D5C58B1D}">
      <dgm:prSet/>
      <dgm:spPr/>
      <dgm:t>
        <a:bodyPr/>
        <a:lstStyle/>
        <a:p>
          <a:endParaRPr lang="en-US"/>
        </a:p>
      </dgm:t>
    </dgm:pt>
    <dgm:pt modelId="{68A809B1-4720-4BFF-9D3A-B34577F12751}">
      <dgm:prSet/>
      <dgm:spPr/>
      <dgm:t>
        <a:bodyPr/>
        <a:lstStyle/>
        <a:p>
          <a:r>
            <a:rPr lang="en-US" dirty="0"/>
            <a:t>Administrator/s</a:t>
          </a:r>
        </a:p>
      </dgm:t>
    </dgm:pt>
    <dgm:pt modelId="{C5BD67CC-692E-43CE-93FB-D425BC17253E}" type="parTrans" cxnId="{ECFDB2C5-734E-463E-BFC5-2034DAE1023C}">
      <dgm:prSet/>
      <dgm:spPr/>
      <dgm:t>
        <a:bodyPr/>
        <a:lstStyle/>
        <a:p>
          <a:endParaRPr lang="en-US"/>
        </a:p>
      </dgm:t>
    </dgm:pt>
    <dgm:pt modelId="{CB4C8ADC-A7C2-4BC5-95AC-796DE3962193}" type="sibTrans" cxnId="{ECFDB2C5-734E-463E-BFC5-2034DAE1023C}">
      <dgm:prSet/>
      <dgm:spPr/>
      <dgm:t>
        <a:bodyPr/>
        <a:lstStyle/>
        <a:p>
          <a:endParaRPr lang="en-US"/>
        </a:p>
      </dgm:t>
    </dgm:pt>
    <dgm:pt modelId="{BC47FC6B-6C09-4725-88C2-AC3653B15857}">
      <dgm:prSet/>
      <dgm:spPr/>
      <dgm:t>
        <a:bodyPr/>
        <a:lstStyle/>
        <a:p>
          <a:r>
            <a:rPr lang="en-US" dirty="0"/>
            <a:t>Guidance Counselor</a:t>
          </a:r>
        </a:p>
      </dgm:t>
    </dgm:pt>
    <dgm:pt modelId="{78422756-E9A9-4EBC-A3DE-FB2B53F45C88}" type="parTrans" cxnId="{ECC366D3-7BB3-4850-BC60-DC60A30908FE}">
      <dgm:prSet/>
      <dgm:spPr/>
      <dgm:t>
        <a:bodyPr/>
        <a:lstStyle/>
        <a:p>
          <a:endParaRPr lang="en-US"/>
        </a:p>
      </dgm:t>
    </dgm:pt>
    <dgm:pt modelId="{65A30E8A-2F46-4F5D-955B-FDD504A2E987}" type="sibTrans" cxnId="{ECC366D3-7BB3-4850-BC60-DC60A30908FE}">
      <dgm:prSet/>
      <dgm:spPr/>
      <dgm:t>
        <a:bodyPr/>
        <a:lstStyle/>
        <a:p>
          <a:endParaRPr lang="en-US"/>
        </a:p>
      </dgm:t>
    </dgm:pt>
    <dgm:pt modelId="{F209E721-31BE-4931-81CA-F4E46BCE53ED}">
      <dgm:prSet/>
      <dgm:spPr/>
      <dgm:t>
        <a:bodyPr/>
        <a:lstStyle/>
        <a:p>
          <a:r>
            <a:rPr lang="en-US" dirty="0"/>
            <a:t>Special Education Teacher</a:t>
          </a:r>
        </a:p>
      </dgm:t>
    </dgm:pt>
    <dgm:pt modelId="{7D471F69-2E70-4CDD-999C-D286EF99BC44}" type="parTrans" cxnId="{CE2F768E-5763-42BF-B6C5-82E8E0171075}">
      <dgm:prSet/>
      <dgm:spPr/>
      <dgm:t>
        <a:bodyPr/>
        <a:lstStyle/>
        <a:p>
          <a:endParaRPr lang="en-US"/>
        </a:p>
      </dgm:t>
    </dgm:pt>
    <dgm:pt modelId="{6D56AF17-4670-4752-A8FB-9E8CF7874C46}" type="sibTrans" cxnId="{CE2F768E-5763-42BF-B6C5-82E8E0171075}">
      <dgm:prSet/>
      <dgm:spPr/>
      <dgm:t>
        <a:bodyPr/>
        <a:lstStyle/>
        <a:p>
          <a:endParaRPr lang="en-US"/>
        </a:p>
      </dgm:t>
    </dgm:pt>
    <dgm:pt modelId="{114A7649-D078-408D-8461-7305BB486834}">
      <dgm:prSet/>
      <dgm:spPr/>
      <dgm:t>
        <a:bodyPr/>
        <a:lstStyle/>
        <a:p>
          <a:pPr rtl="0"/>
          <a:r>
            <a:rPr lang="en-US" dirty="0"/>
            <a:t>Academic Teachers (if offering </a:t>
          </a:r>
          <a:r>
            <a:rPr lang="en-US" b="1" dirty="0">
              <a:latin typeface="Calibri Light" panose="020F0302020204030204"/>
            </a:rPr>
            <a:t>academic</a:t>
          </a:r>
          <a:r>
            <a:rPr lang="en-US" b="1" dirty="0"/>
            <a:t> </a:t>
          </a:r>
          <a:r>
            <a:rPr lang="en-US" b="1" dirty="0">
              <a:latin typeface="Calibri Light" panose="020F0302020204030204"/>
            </a:rPr>
            <a:t>credit</a:t>
          </a:r>
          <a:r>
            <a:rPr lang="en-US" dirty="0">
              <a:latin typeface="Calibri Light" panose="020F0302020204030204"/>
            </a:rPr>
            <a:t> </a:t>
          </a:r>
          <a:r>
            <a:rPr lang="en-US" dirty="0"/>
            <a:t>within the program)</a:t>
          </a:r>
        </a:p>
      </dgm:t>
    </dgm:pt>
    <dgm:pt modelId="{3DD2E68C-DC14-4DB2-90C4-EB790FDC0393}" type="parTrans" cxnId="{22CF7246-11F9-4614-8F0D-BA7C12137E41}">
      <dgm:prSet/>
      <dgm:spPr/>
      <dgm:t>
        <a:bodyPr/>
        <a:lstStyle/>
        <a:p>
          <a:endParaRPr lang="en-US"/>
        </a:p>
      </dgm:t>
    </dgm:pt>
    <dgm:pt modelId="{66A94AFB-BA33-4E55-8F9C-826D2D61D1A0}" type="sibTrans" cxnId="{22CF7246-11F9-4614-8F0D-BA7C12137E41}">
      <dgm:prSet/>
      <dgm:spPr/>
      <dgm:t>
        <a:bodyPr/>
        <a:lstStyle/>
        <a:p>
          <a:endParaRPr lang="en-US"/>
        </a:p>
      </dgm:t>
    </dgm:pt>
    <dgm:pt modelId="{9CDDC0EB-C848-4E6A-978D-FF21EBBFE141}">
      <dgm:prSet/>
      <dgm:spPr/>
      <dgm:t>
        <a:bodyPr/>
        <a:lstStyle/>
        <a:p>
          <a:r>
            <a:rPr lang="en-US" dirty="0"/>
            <a:t>Program components the self-study team will oversee include:  </a:t>
          </a:r>
        </a:p>
      </dgm:t>
    </dgm:pt>
    <dgm:pt modelId="{B50FF50F-FAEC-43C5-8541-95CADF1DA284}" type="parTrans" cxnId="{464CE8A2-8DA8-4F6B-A574-19521A98E356}">
      <dgm:prSet/>
      <dgm:spPr/>
      <dgm:t>
        <a:bodyPr/>
        <a:lstStyle/>
        <a:p>
          <a:endParaRPr lang="en-US"/>
        </a:p>
      </dgm:t>
    </dgm:pt>
    <dgm:pt modelId="{E5BDFABD-5DCE-4F1A-A6FF-AD48A9412FC0}" type="sibTrans" cxnId="{464CE8A2-8DA8-4F6B-A574-19521A98E356}">
      <dgm:prSet/>
      <dgm:spPr/>
      <dgm:t>
        <a:bodyPr/>
        <a:lstStyle/>
        <a:p>
          <a:endParaRPr lang="en-US"/>
        </a:p>
      </dgm:t>
    </dgm:pt>
    <dgm:pt modelId="{C945C225-FCE8-43C2-8FE7-C08F8FDA61CC}">
      <dgm:prSet/>
      <dgm:spPr/>
      <dgm:t>
        <a:bodyPr/>
        <a:lstStyle/>
        <a:p>
          <a:pPr rtl="0"/>
          <a:r>
            <a:rPr lang="en-US" dirty="0"/>
            <a:t>Program Content</a:t>
          </a:r>
          <a:r>
            <a:rPr lang="en-US" dirty="0">
              <a:latin typeface="Calibri Light" panose="020F0302020204030204"/>
            </a:rPr>
            <a:t> </a:t>
          </a:r>
          <a:endParaRPr lang="en-US" dirty="0"/>
        </a:p>
      </dgm:t>
    </dgm:pt>
    <dgm:pt modelId="{A9EDE7E1-6A9E-441A-9B54-7DA2688793F3}" type="parTrans" cxnId="{55F1E175-6E4F-4AB2-9D52-78DC1C82AB75}">
      <dgm:prSet/>
      <dgm:spPr/>
      <dgm:t>
        <a:bodyPr/>
        <a:lstStyle/>
        <a:p>
          <a:endParaRPr lang="en-US"/>
        </a:p>
      </dgm:t>
    </dgm:pt>
    <dgm:pt modelId="{248AB6E7-4A58-4B21-848A-126AAAB80845}" type="sibTrans" cxnId="{55F1E175-6E4F-4AB2-9D52-78DC1C82AB75}">
      <dgm:prSet/>
      <dgm:spPr/>
      <dgm:t>
        <a:bodyPr/>
        <a:lstStyle/>
        <a:p>
          <a:endParaRPr lang="en-US"/>
        </a:p>
      </dgm:t>
    </dgm:pt>
    <dgm:pt modelId="{761C8E0C-3BDA-4F84-B6C7-9AA68AFC86D5}">
      <dgm:prSet/>
      <dgm:spPr/>
      <dgm:t>
        <a:bodyPr/>
        <a:lstStyle/>
        <a:p>
          <a:r>
            <a:rPr lang="en-US" dirty="0"/>
            <a:t>Work- Based Learning</a:t>
          </a:r>
        </a:p>
      </dgm:t>
    </dgm:pt>
    <dgm:pt modelId="{9E8F7CDB-7383-404D-B48F-481B77A5F263}" type="parTrans" cxnId="{45CDB743-293D-488D-A693-5AE9C39DF57C}">
      <dgm:prSet/>
      <dgm:spPr/>
      <dgm:t>
        <a:bodyPr/>
        <a:lstStyle/>
        <a:p>
          <a:endParaRPr lang="en-US"/>
        </a:p>
      </dgm:t>
    </dgm:pt>
    <dgm:pt modelId="{3F08BEF3-C5B8-405F-8901-2F519DB701B6}" type="sibTrans" cxnId="{45CDB743-293D-488D-A693-5AE9C39DF57C}">
      <dgm:prSet/>
      <dgm:spPr/>
      <dgm:t>
        <a:bodyPr/>
        <a:lstStyle/>
        <a:p>
          <a:endParaRPr lang="en-US"/>
        </a:p>
      </dgm:t>
    </dgm:pt>
    <dgm:pt modelId="{D18FE3BB-35C2-4F13-9F9F-009AED10A92E}">
      <dgm:prSet/>
      <dgm:spPr/>
      <dgm:t>
        <a:bodyPr/>
        <a:lstStyle/>
        <a:p>
          <a:r>
            <a:rPr lang="en-US" dirty="0"/>
            <a:t>Employability Profile</a:t>
          </a:r>
        </a:p>
      </dgm:t>
    </dgm:pt>
    <dgm:pt modelId="{8AEAC4C0-E8C2-4472-898E-533DDFE6160C}" type="parTrans" cxnId="{C59F45E2-E4F3-4C27-90D0-5ADAE0D9E104}">
      <dgm:prSet/>
      <dgm:spPr/>
      <dgm:t>
        <a:bodyPr/>
        <a:lstStyle/>
        <a:p>
          <a:endParaRPr lang="en-US"/>
        </a:p>
      </dgm:t>
    </dgm:pt>
    <dgm:pt modelId="{4E685718-922B-4AF6-B643-CC0C60B70514}" type="sibTrans" cxnId="{C59F45E2-E4F3-4C27-90D0-5ADAE0D9E104}">
      <dgm:prSet/>
      <dgm:spPr/>
      <dgm:t>
        <a:bodyPr/>
        <a:lstStyle/>
        <a:p>
          <a:endParaRPr lang="en-US"/>
        </a:p>
      </dgm:t>
    </dgm:pt>
    <dgm:pt modelId="{2DC71D3D-3C12-476B-B9FF-003BA778FCC4}">
      <dgm:prSet/>
      <dgm:spPr/>
      <dgm:t>
        <a:bodyPr/>
        <a:lstStyle/>
        <a:p>
          <a:r>
            <a:rPr lang="en-US" dirty="0"/>
            <a:t>Articulation Agreement</a:t>
          </a:r>
        </a:p>
      </dgm:t>
    </dgm:pt>
    <dgm:pt modelId="{FC8EB0FC-6CBA-42D7-BB8F-D94EE0DD9724}" type="parTrans" cxnId="{DD098525-98A1-4233-BD1C-EC8ACCA9D4A0}">
      <dgm:prSet/>
      <dgm:spPr/>
      <dgm:t>
        <a:bodyPr/>
        <a:lstStyle/>
        <a:p>
          <a:endParaRPr lang="en-US"/>
        </a:p>
      </dgm:t>
    </dgm:pt>
    <dgm:pt modelId="{042048BF-F10E-45E5-9944-88C0FCFBF799}" type="sibTrans" cxnId="{DD098525-98A1-4233-BD1C-EC8ACCA9D4A0}">
      <dgm:prSet/>
      <dgm:spPr/>
      <dgm:t>
        <a:bodyPr/>
        <a:lstStyle/>
        <a:p>
          <a:endParaRPr lang="en-US"/>
        </a:p>
      </dgm:t>
    </dgm:pt>
    <dgm:pt modelId="{D2D99212-C4DB-4DBB-A5EC-6406852047C3}">
      <dgm:prSet/>
      <dgm:spPr/>
      <dgm:t>
        <a:bodyPr/>
        <a:lstStyle/>
        <a:p>
          <a:r>
            <a:rPr lang="en-US" dirty="0"/>
            <a:t>Technical Assessment </a:t>
          </a:r>
        </a:p>
      </dgm:t>
    </dgm:pt>
    <dgm:pt modelId="{C54E60B4-2F2F-4CA2-8C22-919629BF6899}" type="parTrans" cxnId="{6E4CF2EE-7398-4EF1-B431-B375FA27131A}">
      <dgm:prSet/>
      <dgm:spPr/>
      <dgm:t>
        <a:bodyPr/>
        <a:lstStyle/>
        <a:p>
          <a:endParaRPr lang="en-US"/>
        </a:p>
      </dgm:t>
    </dgm:pt>
    <dgm:pt modelId="{AC442DBA-1E0C-466A-8BD1-CEB7AE4FD361}" type="sibTrans" cxnId="{6E4CF2EE-7398-4EF1-B431-B375FA27131A}">
      <dgm:prSet/>
      <dgm:spPr/>
      <dgm:t>
        <a:bodyPr/>
        <a:lstStyle/>
        <a:p>
          <a:endParaRPr lang="en-US"/>
        </a:p>
      </dgm:t>
    </dgm:pt>
    <dgm:pt modelId="{0792EF95-41E2-4FB2-BB19-9204342D51B1}">
      <dgm:prSet/>
      <dgm:spPr/>
      <dgm:t>
        <a:bodyPr/>
        <a:lstStyle/>
        <a:p>
          <a:r>
            <a:rPr lang="en-US" dirty="0"/>
            <a:t>Faculty </a:t>
          </a:r>
        </a:p>
      </dgm:t>
    </dgm:pt>
    <dgm:pt modelId="{1F321CA5-E7C3-4DD1-ACD8-7E0FCD080D1F}" type="parTrans" cxnId="{F358522F-376A-4223-AD64-CC4B7DD16602}">
      <dgm:prSet/>
      <dgm:spPr/>
      <dgm:t>
        <a:bodyPr/>
        <a:lstStyle/>
        <a:p>
          <a:endParaRPr lang="en-US"/>
        </a:p>
      </dgm:t>
    </dgm:pt>
    <dgm:pt modelId="{7EE41A0F-8291-45D0-97F3-868C8FDBE42C}" type="sibTrans" cxnId="{F358522F-376A-4223-AD64-CC4B7DD16602}">
      <dgm:prSet/>
      <dgm:spPr/>
      <dgm:t>
        <a:bodyPr/>
        <a:lstStyle/>
        <a:p>
          <a:endParaRPr lang="en-US"/>
        </a:p>
      </dgm:t>
    </dgm:pt>
    <dgm:pt modelId="{A3D5C506-490A-4AD0-B791-8069063B1DAE}" type="pres">
      <dgm:prSet presAssocID="{EE8EF886-B370-41A4-BF04-D4B8934B2E08}" presName="Name0" presStyleCnt="0">
        <dgm:presLayoutVars>
          <dgm:dir/>
          <dgm:animLvl val="lvl"/>
          <dgm:resizeHandles val="exact"/>
        </dgm:presLayoutVars>
      </dgm:prSet>
      <dgm:spPr/>
    </dgm:pt>
    <dgm:pt modelId="{8042328D-307F-4F7D-B2CA-31147E97F10C}" type="pres">
      <dgm:prSet presAssocID="{61AC7293-0291-4DBA-B0A7-90556A4F6149}" presName="composite" presStyleCnt="0"/>
      <dgm:spPr/>
    </dgm:pt>
    <dgm:pt modelId="{8BED8249-8AA1-407E-9029-CF7382794853}" type="pres">
      <dgm:prSet presAssocID="{61AC7293-0291-4DBA-B0A7-90556A4F6149}" presName="parTx" presStyleLbl="alignNode1" presStyleIdx="0" presStyleCnt="2">
        <dgm:presLayoutVars>
          <dgm:chMax val="0"/>
          <dgm:chPref val="0"/>
          <dgm:bulletEnabled val="1"/>
        </dgm:presLayoutVars>
      </dgm:prSet>
      <dgm:spPr/>
    </dgm:pt>
    <dgm:pt modelId="{4A908669-216D-4B8D-93C0-20EA47EC5B9C}" type="pres">
      <dgm:prSet presAssocID="{61AC7293-0291-4DBA-B0A7-90556A4F6149}" presName="desTx" presStyleLbl="alignAccFollowNode1" presStyleIdx="0" presStyleCnt="2">
        <dgm:presLayoutVars>
          <dgm:bulletEnabled val="1"/>
        </dgm:presLayoutVars>
      </dgm:prSet>
      <dgm:spPr/>
    </dgm:pt>
    <dgm:pt modelId="{5CB0DB4B-787A-4E15-84A8-53A8AA25EB9D}" type="pres">
      <dgm:prSet presAssocID="{9D0C151D-736B-44D0-8C4B-21CBCD56AFA3}" presName="space" presStyleCnt="0"/>
      <dgm:spPr/>
    </dgm:pt>
    <dgm:pt modelId="{A0B62B26-CE6B-4246-9561-77913D0903A3}" type="pres">
      <dgm:prSet presAssocID="{9CDDC0EB-C848-4E6A-978D-FF21EBBFE141}" presName="composite" presStyleCnt="0"/>
      <dgm:spPr/>
    </dgm:pt>
    <dgm:pt modelId="{C5C9022E-8B5F-42A5-B91E-D19CAF88465E}" type="pres">
      <dgm:prSet presAssocID="{9CDDC0EB-C848-4E6A-978D-FF21EBBFE141}" presName="parTx" presStyleLbl="alignNode1" presStyleIdx="1" presStyleCnt="2">
        <dgm:presLayoutVars>
          <dgm:chMax val="0"/>
          <dgm:chPref val="0"/>
          <dgm:bulletEnabled val="1"/>
        </dgm:presLayoutVars>
      </dgm:prSet>
      <dgm:spPr/>
    </dgm:pt>
    <dgm:pt modelId="{BEB524B7-99C6-4F78-93A5-A92FBD00AF76}" type="pres">
      <dgm:prSet presAssocID="{9CDDC0EB-C848-4E6A-978D-FF21EBBFE141}" presName="desTx" presStyleLbl="alignAccFollowNode1" presStyleIdx="1" presStyleCnt="2">
        <dgm:presLayoutVars>
          <dgm:bulletEnabled val="1"/>
        </dgm:presLayoutVars>
      </dgm:prSet>
      <dgm:spPr/>
    </dgm:pt>
  </dgm:ptLst>
  <dgm:cxnLst>
    <dgm:cxn modelId="{7FC53708-1E35-44B9-B047-2BFEF85E7B37}" type="presOf" srcId="{D18FE3BB-35C2-4F13-9F9F-009AED10A92E}" destId="{BEB524B7-99C6-4F78-93A5-A92FBD00AF76}" srcOrd="0" destOrd="2" presId="urn:microsoft.com/office/officeart/2005/8/layout/hList1"/>
    <dgm:cxn modelId="{71F2741C-25E2-4C8D-8048-9142EB3EDA88}" type="presOf" srcId="{C945C225-FCE8-43C2-8FE7-C08F8FDA61CC}" destId="{BEB524B7-99C6-4F78-93A5-A92FBD00AF76}" srcOrd="0" destOrd="0" presId="urn:microsoft.com/office/officeart/2005/8/layout/hList1"/>
    <dgm:cxn modelId="{DD07C11F-6394-4F73-94C1-DD68D5C58B1D}" srcId="{61AC7293-0291-4DBA-B0A7-90556A4F6149}" destId="{1C34B443-7516-44E0-8ADF-A68AFD45FCF2}" srcOrd="0" destOrd="0" parTransId="{EFCF9E24-7C3B-401A-A002-3C887046185B}" sibTransId="{92A984F9-1426-424F-9FDA-7FF85E4E7183}"/>
    <dgm:cxn modelId="{DD098525-98A1-4233-BD1C-EC8ACCA9D4A0}" srcId="{9CDDC0EB-C848-4E6A-978D-FF21EBBFE141}" destId="{2DC71D3D-3C12-476B-B9FF-003BA778FCC4}" srcOrd="3" destOrd="0" parTransId="{FC8EB0FC-6CBA-42D7-BB8F-D94EE0DD9724}" sibTransId="{042048BF-F10E-45E5-9944-88C0FCFBF799}"/>
    <dgm:cxn modelId="{F57C732D-D52D-4B88-A642-DDDC9FCBFA2D}" type="presOf" srcId="{1C34B443-7516-44E0-8ADF-A68AFD45FCF2}" destId="{4A908669-216D-4B8D-93C0-20EA47EC5B9C}" srcOrd="0" destOrd="0" presId="urn:microsoft.com/office/officeart/2005/8/layout/hList1"/>
    <dgm:cxn modelId="{F358522F-376A-4223-AD64-CC4B7DD16602}" srcId="{9CDDC0EB-C848-4E6A-978D-FF21EBBFE141}" destId="{0792EF95-41E2-4FB2-BB19-9204342D51B1}" srcOrd="5" destOrd="0" parTransId="{1F321CA5-E7C3-4DD1-ACD8-7E0FCD080D1F}" sibTransId="{7EE41A0F-8291-45D0-97F3-868C8FDBE42C}"/>
    <dgm:cxn modelId="{ADAC393A-9638-4FD4-A4C6-E72876C2357B}" srcId="{EE8EF886-B370-41A4-BF04-D4B8934B2E08}" destId="{61AC7293-0291-4DBA-B0A7-90556A4F6149}" srcOrd="0" destOrd="0" parTransId="{8AE7BE0E-D4DD-422F-967E-6A69050CB33C}" sibTransId="{9D0C151D-736B-44D0-8C4B-21CBCD56AFA3}"/>
    <dgm:cxn modelId="{45CDB743-293D-488D-A693-5AE9C39DF57C}" srcId="{9CDDC0EB-C848-4E6A-978D-FF21EBBFE141}" destId="{761C8E0C-3BDA-4F84-B6C7-9AA68AFC86D5}" srcOrd="1" destOrd="0" parTransId="{9E8F7CDB-7383-404D-B48F-481B77A5F263}" sibTransId="{3F08BEF3-C5B8-405F-8901-2F519DB701B6}"/>
    <dgm:cxn modelId="{22CF7246-11F9-4614-8F0D-BA7C12137E41}" srcId="{61AC7293-0291-4DBA-B0A7-90556A4F6149}" destId="{114A7649-D078-408D-8461-7305BB486834}" srcOrd="4" destOrd="0" parTransId="{3DD2E68C-DC14-4DB2-90C4-EB790FDC0393}" sibTransId="{66A94AFB-BA33-4E55-8F9C-826D2D61D1A0}"/>
    <dgm:cxn modelId="{4019B74B-8A05-481D-8A1E-CDDFB4FD7365}" type="presOf" srcId="{EE8EF886-B370-41A4-BF04-D4B8934B2E08}" destId="{A3D5C506-490A-4AD0-B791-8069063B1DAE}" srcOrd="0" destOrd="0" presId="urn:microsoft.com/office/officeart/2005/8/layout/hList1"/>
    <dgm:cxn modelId="{014E6F70-6BC5-4632-A8A0-D28A047CE0E4}" type="presOf" srcId="{2DC71D3D-3C12-476B-B9FF-003BA778FCC4}" destId="{BEB524B7-99C6-4F78-93A5-A92FBD00AF76}" srcOrd="0" destOrd="3" presId="urn:microsoft.com/office/officeart/2005/8/layout/hList1"/>
    <dgm:cxn modelId="{55F1E175-6E4F-4AB2-9D52-78DC1C82AB75}" srcId="{9CDDC0EB-C848-4E6A-978D-FF21EBBFE141}" destId="{C945C225-FCE8-43C2-8FE7-C08F8FDA61CC}" srcOrd="0" destOrd="0" parTransId="{A9EDE7E1-6A9E-441A-9B54-7DA2688793F3}" sibTransId="{248AB6E7-4A58-4B21-848A-126AAAB80845}"/>
    <dgm:cxn modelId="{A8E28058-A0F8-42D9-A796-1704030930C5}" type="presOf" srcId="{D2D99212-C4DB-4DBB-A5EC-6406852047C3}" destId="{BEB524B7-99C6-4F78-93A5-A92FBD00AF76}" srcOrd="0" destOrd="4" presId="urn:microsoft.com/office/officeart/2005/8/layout/hList1"/>
    <dgm:cxn modelId="{2DDE1B79-3616-4AA0-9CCE-40F8C82D789C}" type="presOf" srcId="{761C8E0C-3BDA-4F84-B6C7-9AA68AFC86D5}" destId="{BEB524B7-99C6-4F78-93A5-A92FBD00AF76}" srcOrd="0" destOrd="1" presId="urn:microsoft.com/office/officeart/2005/8/layout/hList1"/>
    <dgm:cxn modelId="{55DE807A-7A7D-48CF-B698-0413E2F3A26C}" type="presOf" srcId="{114A7649-D078-408D-8461-7305BB486834}" destId="{4A908669-216D-4B8D-93C0-20EA47EC5B9C}" srcOrd="0" destOrd="4" presId="urn:microsoft.com/office/officeart/2005/8/layout/hList1"/>
    <dgm:cxn modelId="{57A9A580-B59F-4607-90E0-548DAF2E097D}" type="presOf" srcId="{0792EF95-41E2-4FB2-BB19-9204342D51B1}" destId="{BEB524B7-99C6-4F78-93A5-A92FBD00AF76}" srcOrd="0" destOrd="5" presId="urn:microsoft.com/office/officeart/2005/8/layout/hList1"/>
    <dgm:cxn modelId="{CE2F768E-5763-42BF-B6C5-82E8E0171075}" srcId="{61AC7293-0291-4DBA-B0A7-90556A4F6149}" destId="{F209E721-31BE-4931-81CA-F4E46BCE53ED}" srcOrd="3" destOrd="0" parTransId="{7D471F69-2E70-4CDD-999C-D286EF99BC44}" sibTransId="{6D56AF17-4670-4752-A8FB-9E8CF7874C46}"/>
    <dgm:cxn modelId="{D94EFC98-31EB-4016-8577-1904C9EC1799}" type="presOf" srcId="{F209E721-31BE-4931-81CA-F4E46BCE53ED}" destId="{4A908669-216D-4B8D-93C0-20EA47EC5B9C}" srcOrd="0" destOrd="3" presId="urn:microsoft.com/office/officeart/2005/8/layout/hList1"/>
    <dgm:cxn modelId="{464CE8A2-8DA8-4F6B-A574-19521A98E356}" srcId="{EE8EF886-B370-41A4-BF04-D4B8934B2E08}" destId="{9CDDC0EB-C848-4E6A-978D-FF21EBBFE141}" srcOrd="1" destOrd="0" parTransId="{B50FF50F-FAEC-43C5-8541-95CADF1DA284}" sibTransId="{E5BDFABD-5DCE-4F1A-A6FF-AD48A9412FC0}"/>
    <dgm:cxn modelId="{A5C57CAD-D088-4752-B496-E23F76780AEE}" type="presOf" srcId="{9CDDC0EB-C848-4E6A-978D-FF21EBBFE141}" destId="{C5C9022E-8B5F-42A5-B91E-D19CAF88465E}" srcOrd="0" destOrd="0" presId="urn:microsoft.com/office/officeart/2005/8/layout/hList1"/>
    <dgm:cxn modelId="{ECFDB2C5-734E-463E-BFC5-2034DAE1023C}" srcId="{61AC7293-0291-4DBA-B0A7-90556A4F6149}" destId="{68A809B1-4720-4BFF-9D3A-B34577F12751}" srcOrd="1" destOrd="0" parTransId="{C5BD67CC-692E-43CE-93FB-D425BC17253E}" sibTransId="{CB4C8ADC-A7C2-4BC5-95AC-796DE3962193}"/>
    <dgm:cxn modelId="{E2AFABD0-D189-4468-A0E6-B39BD9BC7450}" type="presOf" srcId="{BC47FC6B-6C09-4725-88C2-AC3653B15857}" destId="{4A908669-216D-4B8D-93C0-20EA47EC5B9C}" srcOrd="0" destOrd="2" presId="urn:microsoft.com/office/officeart/2005/8/layout/hList1"/>
    <dgm:cxn modelId="{64965AD2-A45B-48E2-9413-08738045C1C4}" type="presOf" srcId="{68A809B1-4720-4BFF-9D3A-B34577F12751}" destId="{4A908669-216D-4B8D-93C0-20EA47EC5B9C}" srcOrd="0" destOrd="1" presId="urn:microsoft.com/office/officeart/2005/8/layout/hList1"/>
    <dgm:cxn modelId="{ECC366D3-7BB3-4850-BC60-DC60A30908FE}" srcId="{61AC7293-0291-4DBA-B0A7-90556A4F6149}" destId="{BC47FC6B-6C09-4725-88C2-AC3653B15857}" srcOrd="2" destOrd="0" parTransId="{78422756-E9A9-4EBC-A3DE-FB2B53F45C88}" sibTransId="{65A30E8A-2F46-4F5D-955B-FDD504A2E987}"/>
    <dgm:cxn modelId="{A315EED4-334A-4F3A-8A70-CF181C6DABEE}" type="presOf" srcId="{61AC7293-0291-4DBA-B0A7-90556A4F6149}" destId="{8BED8249-8AA1-407E-9029-CF7382794853}" srcOrd="0" destOrd="0" presId="urn:microsoft.com/office/officeart/2005/8/layout/hList1"/>
    <dgm:cxn modelId="{C59F45E2-E4F3-4C27-90D0-5ADAE0D9E104}" srcId="{9CDDC0EB-C848-4E6A-978D-FF21EBBFE141}" destId="{D18FE3BB-35C2-4F13-9F9F-009AED10A92E}" srcOrd="2" destOrd="0" parTransId="{8AEAC4C0-E8C2-4472-898E-533DDFE6160C}" sibTransId="{4E685718-922B-4AF6-B643-CC0C60B70514}"/>
    <dgm:cxn modelId="{6E4CF2EE-7398-4EF1-B431-B375FA27131A}" srcId="{9CDDC0EB-C848-4E6A-978D-FF21EBBFE141}" destId="{D2D99212-C4DB-4DBB-A5EC-6406852047C3}" srcOrd="4" destOrd="0" parTransId="{C54E60B4-2F2F-4CA2-8C22-919629BF6899}" sibTransId="{AC442DBA-1E0C-466A-8BD1-CEB7AE4FD361}"/>
    <dgm:cxn modelId="{45D01B0B-957F-4974-B960-21C53142C322}" type="presParOf" srcId="{A3D5C506-490A-4AD0-B791-8069063B1DAE}" destId="{8042328D-307F-4F7D-B2CA-31147E97F10C}" srcOrd="0" destOrd="0" presId="urn:microsoft.com/office/officeart/2005/8/layout/hList1"/>
    <dgm:cxn modelId="{7CF481AB-8679-4234-9B17-851A584969D6}" type="presParOf" srcId="{8042328D-307F-4F7D-B2CA-31147E97F10C}" destId="{8BED8249-8AA1-407E-9029-CF7382794853}" srcOrd="0" destOrd="0" presId="urn:microsoft.com/office/officeart/2005/8/layout/hList1"/>
    <dgm:cxn modelId="{F83818A4-7D11-47D5-8EC9-9A1F04022673}" type="presParOf" srcId="{8042328D-307F-4F7D-B2CA-31147E97F10C}" destId="{4A908669-216D-4B8D-93C0-20EA47EC5B9C}" srcOrd="1" destOrd="0" presId="urn:microsoft.com/office/officeart/2005/8/layout/hList1"/>
    <dgm:cxn modelId="{C833C5E5-E819-43FF-82EE-48C674FBBDFF}" type="presParOf" srcId="{A3D5C506-490A-4AD0-B791-8069063B1DAE}" destId="{5CB0DB4B-787A-4E15-84A8-53A8AA25EB9D}" srcOrd="1" destOrd="0" presId="urn:microsoft.com/office/officeart/2005/8/layout/hList1"/>
    <dgm:cxn modelId="{D59C7EBA-F87B-4D86-A833-C85F75B8EB0D}" type="presParOf" srcId="{A3D5C506-490A-4AD0-B791-8069063B1DAE}" destId="{A0B62B26-CE6B-4246-9561-77913D0903A3}" srcOrd="2" destOrd="0" presId="urn:microsoft.com/office/officeart/2005/8/layout/hList1"/>
    <dgm:cxn modelId="{3E7F58FA-D52E-429D-8404-7AE04E8E12F1}" type="presParOf" srcId="{A0B62B26-CE6B-4246-9561-77913D0903A3}" destId="{C5C9022E-8B5F-42A5-B91E-D19CAF88465E}" srcOrd="0" destOrd="0" presId="urn:microsoft.com/office/officeart/2005/8/layout/hList1"/>
    <dgm:cxn modelId="{7D55010E-8652-4D78-BFC1-08C62C61ADDE}" type="presParOf" srcId="{A0B62B26-CE6B-4246-9561-77913D0903A3}" destId="{BEB524B7-99C6-4F78-93A5-A92FBD00AF7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54A8B3-CF9E-493B-B186-55F0A5AF27CE}"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D4FC627-93E6-490A-8DFF-510732B1F078}">
      <dgm:prSet/>
      <dgm:spPr/>
      <dgm:t>
        <a:bodyPr/>
        <a:lstStyle/>
        <a:p>
          <a:pPr>
            <a:lnSpc>
              <a:spcPct val="100000"/>
            </a:lnSpc>
            <a:defRPr b="1"/>
          </a:pPr>
          <a:r>
            <a:rPr lang="en-US"/>
            <a:t>A formal partnership between the secondary and postsecondary institution(s) that outlines a </a:t>
          </a:r>
          <a:r>
            <a:rPr lang="en-US" b="1"/>
            <a:t>direct benefit/s </a:t>
          </a:r>
          <a:r>
            <a:rPr lang="en-US"/>
            <a:t>provided to students. </a:t>
          </a:r>
        </a:p>
      </dgm:t>
    </dgm:pt>
    <dgm:pt modelId="{D337E857-F45C-4E40-89C5-13D1E4198EC3}" type="parTrans" cxnId="{D43B5359-C371-4A31-A893-502315F9630A}">
      <dgm:prSet/>
      <dgm:spPr/>
      <dgm:t>
        <a:bodyPr/>
        <a:lstStyle/>
        <a:p>
          <a:endParaRPr lang="en-US"/>
        </a:p>
      </dgm:t>
    </dgm:pt>
    <dgm:pt modelId="{8E1DFB8A-92D7-46D0-8D27-2902C20B48CD}" type="sibTrans" cxnId="{D43B5359-C371-4A31-A893-502315F9630A}">
      <dgm:prSet/>
      <dgm:spPr/>
      <dgm:t>
        <a:bodyPr/>
        <a:lstStyle/>
        <a:p>
          <a:endParaRPr lang="en-US"/>
        </a:p>
      </dgm:t>
    </dgm:pt>
    <dgm:pt modelId="{A7B11D66-079B-4F32-8AEF-F2C27BA880E7}">
      <dgm:prSet/>
      <dgm:spPr/>
      <dgm:t>
        <a:bodyPr/>
        <a:lstStyle/>
        <a:p>
          <a:pPr>
            <a:lnSpc>
              <a:spcPct val="100000"/>
            </a:lnSpc>
          </a:pPr>
          <a:r>
            <a:rPr lang="en-US"/>
            <a:t>college credit</a:t>
          </a:r>
        </a:p>
      </dgm:t>
    </dgm:pt>
    <dgm:pt modelId="{F3DBDADE-76CF-43F4-AC95-A436E7D261A1}" type="parTrans" cxnId="{9EE4ADAF-0275-4F35-B2CA-9D70907AEC6F}">
      <dgm:prSet/>
      <dgm:spPr/>
      <dgm:t>
        <a:bodyPr/>
        <a:lstStyle/>
        <a:p>
          <a:endParaRPr lang="en-US"/>
        </a:p>
      </dgm:t>
    </dgm:pt>
    <dgm:pt modelId="{3CA16430-38A3-4F12-B4AD-F2F81FA9A636}" type="sibTrans" cxnId="{9EE4ADAF-0275-4F35-B2CA-9D70907AEC6F}">
      <dgm:prSet/>
      <dgm:spPr/>
      <dgm:t>
        <a:bodyPr/>
        <a:lstStyle/>
        <a:p>
          <a:endParaRPr lang="en-US"/>
        </a:p>
      </dgm:t>
    </dgm:pt>
    <dgm:pt modelId="{817F2BD1-8AAD-407F-A0D9-B873BC97A6B9}">
      <dgm:prSet/>
      <dgm:spPr/>
      <dgm:t>
        <a:bodyPr/>
        <a:lstStyle/>
        <a:p>
          <a:pPr>
            <a:lnSpc>
              <a:spcPct val="100000"/>
            </a:lnSpc>
          </a:pPr>
          <a:r>
            <a:rPr lang="en-US"/>
            <a:t>advance standing</a:t>
          </a:r>
        </a:p>
      </dgm:t>
    </dgm:pt>
    <dgm:pt modelId="{ED9F3111-9E04-4738-BB98-8B54F104A970}" type="parTrans" cxnId="{234399BA-0BDB-4904-9CE9-0169E0F506C7}">
      <dgm:prSet/>
      <dgm:spPr/>
      <dgm:t>
        <a:bodyPr/>
        <a:lstStyle/>
        <a:p>
          <a:endParaRPr lang="en-US"/>
        </a:p>
      </dgm:t>
    </dgm:pt>
    <dgm:pt modelId="{C4752AE7-8C20-44EC-94B6-307A14D949A8}" type="sibTrans" cxnId="{234399BA-0BDB-4904-9CE9-0169E0F506C7}">
      <dgm:prSet/>
      <dgm:spPr/>
      <dgm:t>
        <a:bodyPr/>
        <a:lstStyle/>
        <a:p>
          <a:endParaRPr lang="en-US"/>
        </a:p>
      </dgm:t>
    </dgm:pt>
    <dgm:pt modelId="{22F24F16-74A1-42F2-A155-DC5D2B900C7E}">
      <dgm:prSet/>
      <dgm:spPr/>
      <dgm:t>
        <a:bodyPr/>
        <a:lstStyle/>
        <a:p>
          <a:pPr>
            <a:lnSpc>
              <a:spcPct val="100000"/>
            </a:lnSpc>
          </a:pPr>
          <a:r>
            <a:rPr lang="en-US"/>
            <a:t>reduced tuition</a:t>
          </a:r>
        </a:p>
      </dgm:t>
    </dgm:pt>
    <dgm:pt modelId="{9271366F-B24B-4CF9-A4D9-89F62DBA3E78}" type="parTrans" cxnId="{1B47376C-8E5D-4F8A-AF64-A3BF8776667B}">
      <dgm:prSet/>
      <dgm:spPr/>
      <dgm:t>
        <a:bodyPr/>
        <a:lstStyle/>
        <a:p>
          <a:endParaRPr lang="en-US"/>
        </a:p>
      </dgm:t>
    </dgm:pt>
    <dgm:pt modelId="{90A18C65-5A5E-424F-BBAE-D8A0DE45A2AE}" type="sibTrans" cxnId="{1B47376C-8E5D-4F8A-AF64-A3BF8776667B}">
      <dgm:prSet/>
      <dgm:spPr/>
      <dgm:t>
        <a:bodyPr/>
        <a:lstStyle/>
        <a:p>
          <a:endParaRPr lang="en-US"/>
        </a:p>
      </dgm:t>
    </dgm:pt>
    <dgm:pt modelId="{1D879D41-BEE0-477C-BE15-4BF25CC8E469}">
      <dgm:prSet/>
      <dgm:spPr/>
      <dgm:t>
        <a:bodyPr/>
        <a:lstStyle/>
        <a:p>
          <a:pPr>
            <a:lnSpc>
              <a:spcPct val="100000"/>
            </a:lnSpc>
            <a:defRPr b="1"/>
          </a:pPr>
          <a:r>
            <a:rPr lang="en-US"/>
            <a:t>This agreement should be directly related to your agriculture coursework.</a:t>
          </a:r>
        </a:p>
      </dgm:t>
    </dgm:pt>
    <dgm:pt modelId="{D84813FC-F14E-4E27-9972-2D4511D2D9B1}" type="parTrans" cxnId="{973CF7FB-26D0-4DFD-896B-340B938DDA42}">
      <dgm:prSet/>
      <dgm:spPr/>
      <dgm:t>
        <a:bodyPr/>
        <a:lstStyle/>
        <a:p>
          <a:endParaRPr lang="en-US"/>
        </a:p>
      </dgm:t>
    </dgm:pt>
    <dgm:pt modelId="{2A56B9A5-60CA-4AE3-AC3C-B0737C3F112A}" type="sibTrans" cxnId="{973CF7FB-26D0-4DFD-896B-340B938DDA42}">
      <dgm:prSet/>
      <dgm:spPr/>
      <dgm:t>
        <a:bodyPr/>
        <a:lstStyle/>
        <a:p>
          <a:endParaRPr lang="en-US"/>
        </a:p>
      </dgm:t>
    </dgm:pt>
    <dgm:pt modelId="{F46E8BDE-6EF8-4EFE-A4E2-133649FC668F}">
      <dgm:prSet/>
      <dgm:spPr/>
      <dgm:t>
        <a:bodyPr/>
        <a:lstStyle/>
        <a:p>
          <a:pPr>
            <a:lnSpc>
              <a:spcPct val="100000"/>
            </a:lnSpc>
            <a:defRPr b="1"/>
          </a:pPr>
          <a:r>
            <a:rPr lang="en-US"/>
            <a:t>Examples of common post-secondary relationships include, but are not limited to:</a:t>
          </a:r>
        </a:p>
      </dgm:t>
    </dgm:pt>
    <dgm:pt modelId="{B6E8EC00-00E8-49AA-9105-538F354D97BA}" type="parTrans" cxnId="{F91E1725-91C1-4069-8BB4-91E92C170897}">
      <dgm:prSet/>
      <dgm:spPr/>
      <dgm:t>
        <a:bodyPr/>
        <a:lstStyle/>
        <a:p>
          <a:endParaRPr lang="en-US"/>
        </a:p>
      </dgm:t>
    </dgm:pt>
    <dgm:pt modelId="{850C4F87-1C07-44AE-A17E-7B0C70937206}" type="sibTrans" cxnId="{F91E1725-91C1-4069-8BB4-91E92C170897}">
      <dgm:prSet/>
      <dgm:spPr/>
      <dgm:t>
        <a:bodyPr/>
        <a:lstStyle/>
        <a:p>
          <a:endParaRPr lang="en-US"/>
        </a:p>
      </dgm:t>
    </dgm:pt>
    <dgm:pt modelId="{E9CF8175-18B2-4DBE-ACDF-26699ED27245}">
      <dgm:prSet/>
      <dgm:spPr/>
      <dgm:t>
        <a:bodyPr/>
        <a:lstStyle/>
        <a:p>
          <a:pPr>
            <a:lnSpc>
              <a:spcPct val="100000"/>
            </a:lnSpc>
          </a:pPr>
          <a:r>
            <a:rPr lang="en-US"/>
            <a:t>SUNY Cobleskill</a:t>
          </a:r>
        </a:p>
      </dgm:t>
    </dgm:pt>
    <dgm:pt modelId="{49D8D9B2-88E2-49AC-A5CB-B3B5A60A122D}" type="parTrans" cxnId="{472E5FD8-6056-4D8D-AE23-57891D387B7C}">
      <dgm:prSet/>
      <dgm:spPr/>
      <dgm:t>
        <a:bodyPr/>
        <a:lstStyle/>
        <a:p>
          <a:endParaRPr lang="en-US"/>
        </a:p>
      </dgm:t>
    </dgm:pt>
    <dgm:pt modelId="{935E4416-7FEA-4BC2-BF84-F6A40D32A731}" type="sibTrans" cxnId="{472E5FD8-6056-4D8D-AE23-57891D387B7C}">
      <dgm:prSet/>
      <dgm:spPr/>
      <dgm:t>
        <a:bodyPr/>
        <a:lstStyle/>
        <a:p>
          <a:endParaRPr lang="en-US"/>
        </a:p>
      </dgm:t>
    </dgm:pt>
    <dgm:pt modelId="{41819BE5-9303-4819-AD73-959C5CAF4F7C}">
      <dgm:prSet/>
      <dgm:spPr/>
      <dgm:t>
        <a:bodyPr/>
        <a:lstStyle/>
        <a:p>
          <a:pPr>
            <a:lnSpc>
              <a:spcPct val="100000"/>
            </a:lnSpc>
          </a:pPr>
          <a:r>
            <a:rPr lang="en-US"/>
            <a:t>SUNY Delhi</a:t>
          </a:r>
        </a:p>
      </dgm:t>
    </dgm:pt>
    <dgm:pt modelId="{F4EE8E12-ACC5-4900-96A6-98A078CC505F}" type="parTrans" cxnId="{0F9393A2-DA02-4ACA-81AC-6DCB7919ED24}">
      <dgm:prSet/>
      <dgm:spPr/>
      <dgm:t>
        <a:bodyPr/>
        <a:lstStyle/>
        <a:p>
          <a:endParaRPr lang="en-US"/>
        </a:p>
      </dgm:t>
    </dgm:pt>
    <dgm:pt modelId="{598910E3-6265-40E6-8BE6-D4CE836BC278}" type="sibTrans" cxnId="{0F9393A2-DA02-4ACA-81AC-6DCB7919ED24}">
      <dgm:prSet/>
      <dgm:spPr/>
      <dgm:t>
        <a:bodyPr/>
        <a:lstStyle/>
        <a:p>
          <a:endParaRPr lang="en-US"/>
        </a:p>
      </dgm:t>
    </dgm:pt>
    <dgm:pt modelId="{132FC351-441A-4CE9-B455-A9D776BA0C41}">
      <dgm:prSet/>
      <dgm:spPr/>
      <dgm:t>
        <a:bodyPr/>
        <a:lstStyle/>
        <a:p>
          <a:pPr>
            <a:lnSpc>
              <a:spcPct val="100000"/>
            </a:lnSpc>
          </a:pPr>
          <a:r>
            <a:rPr lang="en-US"/>
            <a:t>Community Colleges </a:t>
          </a:r>
        </a:p>
      </dgm:t>
    </dgm:pt>
    <dgm:pt modelId="{646C0436-9FC8-4B49-82CA-813F2A8CEDC0}" type="parTrans" cxnId="{6A2F5AEE-1F7B-4CF1-B5F4-96731E93A95C}">
      <dgm:prSet/>
      <dgm:spPr/>
      <dgm:t>
        <a:bodyPr/>
        <a:lstStyle/>
        <a:p>
          <a:endParaRPr lang="en-US"/>
        </a:p>
      </dgm:t>
    </dgm:pt>
    <dgm:pt modelId="{74586A20-7C47-44E8-AA7B-25653EAA867B}" type="sibTrans" cxnId="{6A2F5AEE-1F7B-4CF1-B5F4-96731E93A95C}">
      <dgm:prSet/>
      <dgm:spPr/>
      <dgm:t>
        <a:bodyPr/>
        <a:lstStyle/>
        <a:p>
          <a:endParaRPr lang="en-US"/>
        </a:p>
      </dgm:t>
    </dgm:pt>
    <dgm:pt modelId="{2602F8DC-87B6-4324-A3FB-460B485EFE21}">
      <dgm:prSet phldr="0"/>
      <dgm:spPr/>
      <dgm:t>
        <a:bodyPr/>
        <a:lstStyle/>
        <a:p>
          <a:pPr rtl="0">
            <a:defRPr b="1"/>
          </a:pPr>
          <a:r>
            <a:rPr lang="en-US">
              <a:latin typeface="Calibri Light" panose="020F0302020204030204"/>
            </a:rPr>
            <a:t>Each NYSED approved CTE program is required to have at least 1 post-secondary agreement. </a:t>
          </a:r>
        </a:p>
      </dgm:t>
    </dgm:pt>
    <dgm:pt modelId="{CE5644DC-684F-4DC9-9655-B1A703076C33}" type="parTrans" cxnId="{F6C7881F-AB5B-4E8E-B5C1-9F2F79ADBE79}">
      <dgm:prSet/>
      <dgm:spPr/>
    </dgm:pt>
    <dgm:pt modelId="{90198FF3-CE27-4809-9BA2-8FA24ACE87F7}" type="sibTrans" cxnId="{F6C7881F-AB5B-4E8E-B5C1-9F2F79ADBE79}">
      <dgm:prSet/>
      <dgm:spPr/>
    </dgm:pt>
    <dgm:pt modelId="{133E4FA1-DF4A-4A76-B33D-BF60F206989C}" type="pres">
      <dgm:prSet presAssocID="{A354A8B3-CF9E-493B-B186-55F0A5AF27CE}" presName="root" presStyleCnt="0">
        <dgm:presLayoutVars>
          <dgm:dir/>
          <dgm:resizeHandles val="exact"/>
        </dgm:presLayoutVars>
      </dgm:prSet>
      <dgm:spPr/>
    </dgm:pt>
    <dgm:pt modelId="{F4CB6E70-066D-4E6C-ACBA-DDF2BA2EB7EC}" type="pres">
      <dgm:prSet presAssocID="{ED4FC627-93E6-490A-8DFF-510732B1F078}" presName="compNode" presStyleCnt="0"/>
      <dgm:spPr/>
    </dgm:pt>
    <dgm:pt modelId="{87FB58DF-3880-4A78-93EA-DF4999E31535}" type="pres">
      <dgm:prSet presAssocID="{ED4FC627-93E6-490A-8DFF-510732B1F07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07AB93B5-0F24-4340-B394-9F6C293C7C64}" type="pres">
      <dgm:prSet presAssocID="{ED4FC627-93E6-490A-8DFF-510732B1F078}" presName="iconSpace" presStyleCnt="0"/>
      <dgm:spPr/>
    </dgm:pt>
    <dgm:pt modelId="{89EB9320-09EE-4607-834A-BDA7F7BBBCF4}" type="pres">
      <dgm:prSet presAssocID="{ED4FC627-93E6-490A-8DFF-510732B1F078}" presName="parTx" presStyleLbl="revTx" presStyleIdx="0" presStyleCnt="6">
        <dgm:presLayoutVars>
          <dgm:chMax val="0"/>
          <dgm:chPref val="0"/>
        </dgm:presLayoutVars>
      </dgm:prSet>
      <dgm:spPr/>
    </dgm:pt>
    <dgm:pt modelId="{431E18C4-3D62-4DEB-A60D-FCA86BC4F87D}" type="pres">
      <dgm:prSet presAssocID="{ED4FC627-93E6-490A-8DFF-510732B1F078}" presName="txSpace" presStyleCnt="0"/>
      <dgm:spPr/>
    </dgm:pt>
    <dgm:pt modelId="{BE0C9FCF-F819-4891-9940-C296115D6424}" type="pres">
      <dgm:prSet presAssocID="{ED4FC627-93E6-490A-8DFF-510732B1F078}" presName="desTx" presStyleLbl="revTx" presStyleIdx="1" presStyleCnt="6">
        <dgm:presLayoutVars/>
      </dgm:prSet>
      <dgm:spPr/>
    </dgm:pt>
    <dgm:pt modelId="{1AEBBD8E-42FA-48B1-9602-10C1DE428579}" type="pres">
      <dgm:prSet presAssocID="{8E1DFB8A-92D7-46D0-8D27-2902C20B48CD}" presName="sibTrans" presStyleCnt="0"/>
      <dgm:spPr/>
    </dgm:pt>
    <dgm:pt modelId="{6C88986A-CDE0-428A-A343-F55FA7D88230}" type="pres">
      <dgm:prSet presAssocID="{1D879D41-BEE0-477C-BE15-4BF25CC8E469}" presName="compNode" presStyleCnt="0"/>
      <dgm:spPr/>
    </dgm:pt>
    <dgm:pt modelId="{E7E50043-3B94-4368-B3F0-BC882659C314}" type="pres">
      <dgm:prSet presAssocID="{1D879D41-BEE0-477C-BE15-4BF25CC8E46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rm scene"/>
        </a:ext>
      </dgm:extLst>
    </dgm:pt>
    <dgm:pt modelId="{3186F755-DC4F-49AF-ABDB-D8D3ACB8ACF9}" type="pres">
      <dgm:prSet presAssocID="{1D879D41-BEE0-477C-BE15-4BF25CC8E469}" presName="iconSpace" presStyleCnt="0"/>
      <dgm:spPr/>
    </dgm:pt>
    <dgm:pt modelId="{660692FF-8B44-40DC-8E78-B04326E06307}" type="pres">
      <dgm:prSet presAssocID="{1D879D41-BEE0-477C-BE15-4BF25CC8E469}" presName="parTx" presStyleLbl="revTx" presStyleIdx="2" presStyleCnt="6">
        <dgm:presLayoutVars>
          <dgm:chMax val="0"/>
          <dgm:chPref val="0"/>
        </dgm:presLayoutVars>
      </dgm:prSet>
      <dgm:spPr/>
    </dgm:pt>
    <dgm:pt modelId="{4A46AF91-D1F9-48A7-A7E4-CDBC34C7E9F2}" type="pres">
      <dgm:prSet presAssocID="{1D879D41-BEE0-477C-BE15-4BF25CC8E469}" presName="txSpace" presStyleCnt="0"/>
      <dgm:spPr/>
    </dgm:pt>
    <dgm:pt modelId="{9242D79A-C8C9-4274-AD6F-C9C503CC209C}" type="pres">
      <dgm:prSet presAssocID="{1D879D41-BEE0-477C-BE15-4BF25CC8E469}" presName="desTx" presStyleLbl="revTx" presStyleIdx="3" presStyleCnt="6">
        <dgm:presLayoutVars/>
      </dgm:prSet>
      <dgm:spPr/>
    </dgm:pt>
    <dgm:pt modelId="{3A2361E0-890C-45C7-877A-A50C3863104C}" type="pres">
      <dgm:prSet presAssocID="{2A56B9A5-60CA-4AE3-AC3C-B0737C3F112A}" presName="sibTrans" presStyleCnt="0"/>
      <dgm:spPr/>
    </dgm:pt>
    <dgm:pt modelId="{4B5AF98B-D0E8-492D-BA21-F61E04DA252B}" type="pres">
      <dgm:prSet presAssocID="{F46E8BDE-6EF8-4EFE-A4E2-133649FC668F}" presName="compNode" presStyleCnt="0"/>
      <dgm:spPr/>
    </dgm:pt>
    <dgm:pt modelId="{A7AA9D97-87D6-4F21-A12B-9C0FB61F6643}" type="pres">
      <dgm:prSet presAssocID="{F46E8BDE-6EF8-4EFE-A4E2-133649FC668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D332BA19-980F-483E-B6DE-52135B257F74}" type="pres">
      <dgm:prSet presAssocID="{F46E8BDE-6EF8-4EFE-A4E2-133649FC668F}" presName="iconSpace" presStyleCnt="0"/>
      <dgm:spPr/>
    </dgm:pt>
    <dgm:pt modelId="{32E3EA59-F349-4BAF-9C88-1402C0E9ED76}" type="pres">
      <dgm:prSet presAssocID="{F46E8BDE-6EF8-4EFE-A4E2-133649FC668F}" presName="parTx" presStyleLbl="revTx" presStyleIdx="4" presStyleCnt="6">
        <dgm:presLayoutVars>
          <dgm:chMax val="0"/>
          <dgm:chPref val="0"/>
        </dgm:presLayoutVars>
      </dgm:prSet>
      <dgm:spPr/>
    </dgm:pt>
    <dgm:pt modelId="{CC47A2BE-ED26-4B46-AB55-A2B827041D81}" type="pres">
      <dgm:prSet presAssocID="{F46E8BDE-6EF8-4EFE-A4E2-133649FC668F}" presName="txSpace" presStyleCnt="0"/>
      <dgm:spPr/>
    </dgm:pt>
    <dgm:pt modelId="{7CF7F7EC-C152-4502-83B4-67EF391CDC76}" type="pres">
      <dgm:prSet presAssocID="{F46E8BDE-6EF8-4EFE-A4E2-133649FC668F}" presName="desTx" presStyleLbl="revTx" presStyleIdx="5" presStyleCnt="6">
        <dgm:presLayoutVars/>
      </dgm:prSet>
      <dgm:spPr/>
    </dgm:pt>
  </dgm:ptLst>
  <dgm:cxnLst>
    <dgm:cxn modelId="{F6C7881F-AB5B-4E8E-B5C1-9F2F79ADBE79}" srcId="{1D879D41-BEE0-477C-BE15-4BF25CC8E469}" destId="{2602F8DC-87B6-4324-A3FB-460B485EFE21}" srcOrd="0" destOrd="0" parTransId="{CE5644DC-684F-4DC9-9655-B1A703076C33}" sibTransId="{90198FF3-CE27-4809-9BA2-8FA24ACE87F7}"/>
    <dgm:cxn modelId="{F91E1725-91C1-4069-8BB4-91E92C170897}" srcId="{A354A8B3-CF9E-493B-B186-55F0A5AF27CE}" destId="{F46E8BDE-6EF8-4EFE-A4E2-133649FC668F}" srcOrd="2" destOrd="0" parTransId="{B6E8EC00-00E8-49AA-9105-538F354D97BA}" sibTransId="{850C4F87-1C07-44AE-A17E-7B0C70937206}"/>
    <dgm:cxn modelId="{D0682129-2504-47FC-B683-4F593B5477E2}" type="presOf" srcId="{F46E8BDE-6EF8-4EFE-A4E2-133649FC668F}" destId="{32E3EA59-F349-4BAF-9C88-1402C0E9ED76}" srcOrd="0" destOrd="0" presId="urn:microsoft.com/office/officeart/2018/2/layout/IconLabelDescriptionList"/>
    <dgm:cxn modelId="{CE0A5538-35F5-4ADE-A72F-166CBDD087A7}" type="presOf" srcId="{41819BE5-9303-4819-AD73-959C5CAF4F7C}" destId="{7CF7F7EC-C152-4502-83B4-67EF391CDC76}" srcOrd="0" destOrd="1" presId="urn:microsoft.com/office/officeart/2018/2/layout/IconLabelDescriptionList"/>
    <dgm:cxn modelId="{1B47376C-8E5D-4F8A-AF64-A3BF8776667B}" srcId="{ED4FC627-93E6-490A-8DFF-510732B1F078}" destId="{22F24F16-74A1-42F2-A155-DC5D2B900C7E}" srcOrd="2" destOrd="0" parTransId="{9271366F-B24B-4CF9-A4D9-89F62DBA3E78}" sibTransId="{90A18C65-5A5E-424F-BBAE-D8A0DE45A2AE}"/>
    <dgm:cxn modelId="{12AA3E73-D11C-48EF-80E7-3F1581D171E0}" type="presOf" srcId="{1D879D41-BEE0-477C-BE15-4BF25CC8E469}" destId="{660692FF-8B44-40DC-8E78-B04326E06307}" srcOrd="0" destOrd="0" presId="urn:microsoft.com/office/officeart/2018/2/layout/IconLabelDescriptionList"/>
    <dgm:cxn modelId="{81EA3477-6E68-45DF-8961-0BE14B61C319}" type="presOf" srcId="{E9CF8175-18B2-4DBE-ACDF-26699ED27245}" destId="{7CF7F7EC-C152-4502-83B4-67EF391CDC76}" srcOrd="0" destOrd="0" presId="urn:microsoft.com/office/officeart/2018/2/layout/IconLabelDescriptionList"/>
    <dgm:cxn modelId="{D43B5359-C371-4A31-A893-502315F9630A}" srcId="{A354A8B3-CF9E-493B-B186-55F0A5AF27CE}" destId="{ED4FC627-93E6-490A-8DFF-510732B1F078}" srcOrd="0" destOrd="0" parTransId="{D337E857-F45C-4E40-89C5-13D1E4198EC3}" sibTransId="{8E1DFB8A-92D7-46D0-8D27-2902C20B48CD}"/>
    <dgm:cxn modelId="{1586A75A-BC88-4DB9-87ED-B0877C269965}" type="presOf" srcId="{A7B11D66-079B-4F32-8AEF-F2C27BA880E7}" destId="{BE0C9FCF-F819-4891-9940-C296115D6424}" srcOrd="0" destOrd="0" presId="urn:microsoft.com/office/officeart/2018/2/layout/IconLabelDescriptionList"/>
    <dgm:cxn modelId="{35ED2F96-31AD-4944-90A7-D43C701463A1}" type="presOf" srcId="{A354A8B3-CF9E-493B-B186-55F0A5AF27CE}" destId="{133E4FA1-DF4A-4A76-B33D-BF60F206989C}" srcOrd="0" destOrd="0" presId="urn:microsoft.com/office/officeart/2018/2/layout/IconLabelDescriptionList"/>
    <dgm:cxn modelId="{0F9393A2-DA02-4ACA-81AC-6DCB7919ED24}" srcId="{F46E8BDE-6EF8-4EFE-A4E2-133649FC668F}" destId="{41819BE5-9303-4819-AD73-959C5CAF4F7C}" srcOrd="1" destOrd="0" parTransId="{F4EE8E12-ACC5-4900-96A6-98A078CC505F}" sibTransId="{598910E3-6265-40E6-8BE6-D4CE836BC278}"/>
    <dgm:cxn modelId="{AD4AF8AC-AB57-4CBB-8563-56C29B2E9377}" type="presOf" srcId="{2602F8DC-87B6-4324-A3FB-460B485EFE21}" destId="{9242D79A-C8C9-4274-AD6F-C9C503CC209C}" srcOrd="0" destOrd="0" presId="urn:microsoft.com/office/officeart/2018/2/layout/IconLabelDescriptionList"/>
    <dgm:cxn modelId="{9EE4ADAF-0275-4F35-B2CA-9D70907AEC6F}" srcId="{ED4FC627-93E6-490A-8DFF-510732B1F078}" destId="{A7B11D66-079B-4F32-8AEF-F2C27BA880E7}" srcOrd="0" destOrd="0" parTransId="{F3DBDADE-76CF-43F4-AC95-A436E7D261A1}" sibTransId="{3CA16430-38A3-4F12-B4AD-F2F81FA9A636}"/>
    <dgm:cxn modelId="{234399BA-0BDB-4904-9CE9-0169E0F506C7}" srcId="{ED4FC627-93E6-490A-8DFF-510732B1F078}" destId="{817F2BD1-8AAD-407F-A0D9-B873BC97A6B9}" srcOrd="1" destOrd="0" parTransId="{ED9F3111-9E04-4738-BB98-8B54F104A970}" sibTransId="{C4752AE7-8C20-44EC-94B6-307A14D949A8}"/>
    <dgm:cxn modelId="{2E83BDCF-2481-460E-9928-347FF48CFEA1}" type="presOf" srcId="{22F24F16-74A1-42F2-A155-DC5D2B900C7E}" destId="{BE0C9FCF-F819-4891-9940-C296115D6424}" srcOrd="0" destOrd="2" presId="urn:microsoft.com/office/officeart/2018/2/layout/IconLabelDescriptionList"/>
    <dgm:cxn modelId="{B06082D3-B1DF-400F-B563-3A45318C75F7}" type="presOf" srcId="{132FC351-441A-4CE9-B455-A9D776BA0C41}" destId="{7CF7F7EC-C152-4502-83B4-67EF391CDC76}" srcOrd="0" destOrd="2" presId="urn:microsoft.com/office/officeart/2018/2/layout/IconLabelDescriptionList"/>
    <dgm:cxn modelId="{472E5FD8-6056-4D8D-AE23-57891D387B7C}" srcId="{F46E8BDE-6EF8-4EFE-A4E2-133649FC668F}" destId="{E9CF8175-18B2-4DBE-ACDF-26699ED27245}" srcOrd="0" destOrd="0" parTransId="{49D8D9B2-88E2-49AC-A5CB-B3B5A60A122D}" sibTransId="{935E4416-7FEA-4BC2-BF84-F6A40D32A731}"/>
    <dgm:cxn modelId="{4F38C0DC-ACCD-49BC-9110-1B72110B0390}" type="presOf" srcId="{ED4FC627-93E6-490A-8DFF-510732B1F078}" destId="{89EB9320-09EE-4607-834A-BDA7F7BBBCF4}" srcOrd="0" destOrd="0" presId="urn:microsoft.com/office/officeart/2018/2/layout/IconLabelDescriptionList"/>
    <dgm:cxn modelId="{6A2F5AEE-1F7B-4CF1-B5F4-96731E93A95C}" srcId="{F46E8BDE-6EF8-4EFE-A4E2-133649FC668F}" destId="{132FC351-441A-4CE9-B455-A9D776BA0C41}" srcOrd="2" destOrd="0" parTransId="{646C0436-9FC8-4B49-82CA-813F2A8CEDC0}" sibTransId="{74586A20-7C47-44E8-AA7B-25653EAA867B}"/>
    <dgm:cxn modelId="{5AEC9EF6-B473-4D23-9A22-8FF444F25A83}" type="presOf" srcId="{817F2BD1-8AAD-407F-A0D9-B873BC97A6B9}" destId="{BE0C9FCF-F819-4891-9940-C296115D6424}" srcOrd="0" destOrd="1" presId="urn:microsoft.com/office/officeart/2018/2/layout/IconLabelDescriptionList"/>
    <dgm:cxn modelId="{973CF7FB-26D0-4DFD-896B-340B938DDA42}" srcId="{A354A8B3-CF9E-493B-B186-55F0A5AF27CE}" destId="{1D879D41-BEE0-477C-BE15-4BF25CC8E469}" srcOrd="1" destOrd="0" parTransId="{D84813FC-F14E-4E27-9972-2D4511D2D9B1}" sibTransId="{2A56B9A5-60CA-4AE3-AC3C-B0737C3F112A}"/>
    <dgm:cxn modelId="{A937E9B4-C0EE-4DB7-962E-FF99DF1F7679}" type="presParOf" srcId="{133E4FA1-DF4A-4A76-B33D-BF60F206989C}" destId="{F4CB6E70-066D-4E6C-ACBA-DDF2BA2EB7EC}" srcOrd="0" destOrd="0" presId="urn:microsoft.com/office/officeart/2018/2/layout/IconLabelDescriptionList"/>
    <dgm:cxn modelId="{9F448BDC-3115-481C-BD01-345F38FC9CA0}" type="presParOf" srcId="{F4CB6E70-066D-4E6C-ACBA-DDF2BA2EB7EC}" destId="{87FB58DF-3880-4A78-93EA-DF4999E31535}" srcOrd="0" destOrd="0" presId="urn:microsoft.com/office/officeart/2018/2/layout/IconLabelDescriptionList"/>
    <dgm:cxn modelId="{95E6236E-383A-4D89-BCC4-43309B81AD76}" type="presParOf" srcId="{F4CB6E70-066D-4E6C-ACBA-DDF2BA2EB7EC}" destId="{07AB93B5-0F24-4340-B394-9F6C293C7C64}" srcOrd="1" destOrd="0" presId="urn:microsoft.com/office/officeart/2018/2/layout/IconLabelDescriptionList"/>
    <dgm:cxn modelId="{370001A7-F76C-4884-A34B-A886DDE57062}" type="presParOf" srcId="{F4CB6E70-066D-4E6C-ACBA-DDF2BA2EB7EC}" destId="{89EB9320-09EE-4607-834A-BDA7F7BBBCF4}" srcOrd="2" destOrd="0" presId="urn:microsoft.com/office/officeart/2018/2/layout/IconLabelDescriptionList"/>
    <dgm:cxn modelId="{7E03F081-AD93-46E3-9958-1D689885931C}" type="presParOf" srcId="{F4CB6E70-066D-4E6C-ACBA-DDF2BA2EB7EC}" destId="{431E18C4-3D62-4DEB-A60D-FCA86BC4F87D}" srcOrd="3" destOrd="0" presId="urn:microsoft.com/office/officeart/2018/2/layout/IconLabelDescriptionList"/>
    <dgm:cxn modelId="{52EDE8F5-8F78-4F80-A656-A72F620D128D}" type="presParOf" srcId="{F4CB6E70-066D-4E6C-ACBA-DDF2BA2EB7EC}" destId="{BE0C9FCF-F819-4891-9940-C296115D6424}" srcOrd="4" destOrd="0" presId="urn:microsoft.com/office/officeart/2018/2/layout/IconLabelDescriptionList"/>
    <dgm:cxn modelId="{4C630B7C-DA64-4A2B-AE49-1E7555873FBE}" type="presParOf" srcId="{133E4FA1-DF4A-4A76-B33D-BF60F206989C}" destId="{1AEBBD8E-42FA-48B1-9602-10C1DE428579}" srcOrd="1" destOrd="0" presId="urn:microsoft.com/office/officeart/2018/2/layout/IconLabelDescriptionList"/>
    <dgm:cxn modelId="{AEDACB4F-333A-41C3-A766-5AD3375C7CB9}" type="presParOf" srcId="{133E4FA1-DF4A-4A76-B33D-BF60F206989C}" destId="{6C88986A-CDE0-428A-A343-F55FA7D88230}" srcOrd="2" destOrd="0" presId="urn:microsoft.com/office/officeart/2018/2/layout/IconLabelDescriptionList"/>
    <dgm:cxn modelId="{EBF22B33-798D-4306-A6CB-2C9519A026F9}" type="presParOf" srcId="{6C88986A-CDE0-428A-A343-F55FA7D88230}" destId="{E7E50043-3B94-4368-B3F0-BC882659C314}" srcOrd="0" destOrd="0" presId="urn:microsoft.com/office/officeart/2018/2/layout/IconLabelDescriptionList"/>
    <dgm:cxn modelId="{9D015C8C-52DC-45F6-BC3C-7342383FC5B7}" type="presParOf" srcId="{6C88986A-CDE0-428A-A343-F55FA7D88230}" destId="{3186F755-DC4F-49AF-ABDB-D8D3ACB8ACF9}" srcOrd="1" destOrd="0" presId="urn:microsoft.com/office/officeart/2018/2/layout/IconLabelDescriptionList"/>
    <dgm:cxn modelId="{1544F55A-FE1C-4292-98D5-2C4868B2049A}" type="presParOf" srcId="{6C88986A-CDE0-428A-A343-F55FA7D88230}" destId="{660692FF-8B44-40DC-8E78-B04326E06307}" srcOrd="2" destOrd="0" presId="urn:microsoft.com/office/officeart/2018/2/layout/IconLabelDescriptionList"/>
    <dgm:cxn modelId="{51F262AB-EC1F-490B-A103-A87DD178E6F9}" type="presParOf" srcId="{6C88986A-CDE0-428A-A343-F55FA7D88230}" destId="{4A46AF91-D1F9-48A7-A7E4-CDBC34C7E9F2}" srcOrd="3" destOrd="0" presId="urn:microsoft.com/office/officeart/2018/2/layout/IconLabelDescriptionList"/>
    <dgm:cxn modelId="{4915DA8F-98F9-4650-AD1F-74ADB4687701}" type="presParOf" srcId="{6C88986A-CDE0-428A-A343-F55FA7D88230}" destId="{9242D79A-C8C9-4274-AD6F-C9C503CC209C}" srcOrd="4" destOrd="0" presId="urn:microsoft.com/office/officeart/2018/2/layout/IconLabelDescriptionList"/>
    <dgm:cxn modelId="{D955B110-FEE5-43C5-BD58-8B279196B0D0}" type="presParOf" srcId="{133E4FA1-DF4A-4A76-B33D-BF60F206989C}" destId="{3A2361E0-890C-45C7-877A-A50C3863104C}" srcOrd="3" destOrd="0" presId="urn:microsoft.com/office/officeart/2018/2/layout/IconLabelDescriptionList"/>
    <dgm:cxn modelId="{F3EA8EF5-0B1B-4DA3-B7EE-4EC7E27A7CE4}" type="presParOf" srcId="{133E4FA1-DF4A-4A76-B33D-BF60F206989C}" destId="{4B5AF98B-D0E8-492D-BA21-F61E04DA252B}" srcOrd="4" destOrd="0" presId="urn:microsoft.com/office/officeart/2018/2/layout/IconLabelDescriptionList"/>
    <dgm:cxn modelId="{B51D3889-B6C1-4FAB-9CBD-5C2AD396483B}" type="presParOf" srcId="{4B5AF98B-D0E8-492D-BA21-F61E04DA252B}" destId="{A7AA9D97-87D6-4F21-A12B-9C0FB61F6643}" srcOrd="0" destOrd="0" presId="urn:microsoft.com/office/officeart/2018/2/layout/IconLabelDescriptionList"/>
    <dgm:cxn modelId="{5FE38F9C-21B9-499D-AFEE-373809E820A8}" type="presParOf" srcId="{4B5AF98B-D0E8-492D-BA21-F61E04DA252B}" destId="{D332BA19-980F-483E-B6DE-52135B257F74}" srcOrd="1" destOrd="0" presId="urn:microsoft.com/office/officeart/2018/2/layout/IconLabelDescriptionList"/>
    <dgm:cxn modelId="{AF364DAC-13EB-4EEE-888F-8B586ED60FDF}" type="presParOf" srcId="{4B5AF98B-D0E8-492D-BA21-F61E04DA252B}" destId="{32E3EA59-F349-4BAF-9C88-1402C0E9ED76}" srcOrd="2" destOrd="0" presId="urn:microsoft.com/office/officeart/2018/2/layout/IconLabelDescriptionList"/>
    <dgm:cxn modelId="{3718B13E-A2B3-4B4A-9252-B2075DEBA232}" type="presParOf" srcId="{4B5AF98B-D0E8-492D-BA21-F61E04DA252B}" destId="{CC47A2BE-ED26-4B46-AB55-A2B827041D81}" srcOrd="3" destOrd="0" presId="urn:microsoft.com/office/officeart/2018/2/layout/IconLabelDescriptionList"/>
    <dgm:cxn modelId="{54B045CE-FCB4-4BC1-A4A8-BED51176FF2F}" type="presParOf" srcId="{4B5AF98B-D0E8-492D-BA21-F61E04DA252B}" destId="{7CF7F7EC-C152-4502-83B4-67EF391CDC76}"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A44B61-1373-4CF5-A6AC-2F6A46938AD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3BA33B3-80C9-4478-AD58-89EC42A939C0}">
      <dgm:prSet/>
      <dgm:spPr/>
      <dgm:t>
        <a:bodyPr/>
        <a:lstStyle/>
        <a:p>
          <a:r>
            <a:rPr lang="en-US"/>
            <a:t>The technical assessment is a three-part assessment consisting of:</a:t>
          </a:r>
        </a:p>
      </dgm:t>
    </dgm:pt>
    <dgm:pt modelId="{6BD673AD-4689-485B-BEBA-7F8E7252F665}" type="parTrans" cxnId="{19F21040-E63C-4A08-B5D0-66EF826EC074}">
      <dgm:prSet/>
      <dgm:spPr/>
      <dgm:t>
        <a:bodyPr/>
        <a:lstStyle/>
        <a:p>
          <a:endParaRPr lang="en-US"/>
        </a:p>
      </dgm:t>
    </dgm:pt>
    <dgm:pt modelId="{6F94B3A2-FB47-4CFC-838B-CF5210AFAF5B}" type="sibTrans" cxnId="{19F21040-E63C-4A08-B5D0-66EF826EC074}">
      <dgm:prSet/>
      <dgm:spPr/>
      <dgm:t>
        <a:bodyPr/>
        <a:lstStyle/>
        <a:p>
          <a:endParaRPr lang="en-US"/>
        </a:p>
      </dgm:t>
    </dgm:pt>
    <dgm:pt modelId="{20631BE6-7E4F-4B8B-86BF-746B9FF3A850}">
      <dgm:prSet/>
      <dgm:spPr/>
      <dgm:t>
        <a:bodyPr/>
        <a:lstStyle/>
        <a:p>
          <a:r>
            <a:rPr lang="en-US"/>
            <a:t>Written examination</a:t>
          </a:r>
        </a:p>
      </dgm:t>
    </dgm:pt>
    <dgm:pt modelId="{19A5DAF0-15D5-4B4A-952F-898AE59D776D}" type="parTrans" cxnId="{EC9680D3-C957-42E4-93C6-C17E8AEA22A9}">
      <dgm:prSet/>
      <dgm:spPr/>
      <dgm:t>
        <a:bodyPr/>
        <a:lstStyle/>
        <a:p>
          <a:endParaRPr lang="en-US"/>
        </a:p>
      </dgm:t>
    </dgm:pt>
    <dgm:pt modelId="{91A4EA55-C35D-41A0-B354-0C41DAF8CFAF}" type="sibTrans" cxnId="{EC9680D3-C957-42E4-93C6-C17E8AEA22A9}">
      <dgm:prSet/>
      <dgm:spPr/>
      <dgm:t>
        <a:bodyPr/>
        <a:lstStyle/>
        <a:p>
          <a:endParaRPr lang="en-US"/>
        </a:p>
      </dgm:t>
    </dgm:pt>
    <dgm:pt modelId="{9A35E8F8-9AC4-44D9-B693-D873AEAD1B86}">
      <dgm:prSet/>
      <dgm:spPr/>
      <dgm:t>
        <a:bodyPr/>
        <a:lstStyle/>
        <a:p>
          <a:r>
            <a:rPr lang="en-US"/>
            <a:t>Student demonstration of technical skills (performance)</a:t>
          </a:r>
        </a:p>
      </dgm:t>
    </dgm:pt>
    <dgm:pt modelId="{AC29255B-42AC-4DD9-9E6E-42B8A176EE59}" type="parTrans" cxnId="{754C02D4-4D35-40CA-A0E0-028B13143C5A}">
      <dgm:prSet/>
      <dgm:spPr/>
      <dgm:t>
        <a:bodyPr/>
        <a:lstStyle/>
        <a:p>
          <a:endParaRPr lang="en-US"/>
        </a:p>
      </dgm:t>
    </dgm:pt>
    <dgm:pt modelId="{4A8B6370-16BD-4E02-A565-E3E94ECCAF60}" type="sibTrans" cxnId="{754C02D4-4D35-40CA-A0E0-028B13143C5A}">
      <dgm:prSet/>
      <dgm:spPr/>
      <dgm:t>
        <a:bodyPr/>
        <a:lstStyle/>
        <a:p>
          <a:endParaRPr lang="en-US"/>
        </a:p>
      </dgm:t>
    </dgm:pt>
    <dgm:pt modelId="{3B78CF46-9390-462C-B74E-78F97E58155D}">
      <dgm:prSet/>
      <dgm:spPr/>
      <dgm:t>
        <a:bodyPr/>
        <a:lstStyle/>
        <a:p>
          <a:r>
            <a:rPr lang="en-US"/>
            <a:t>Student project or portfolio (locally developed)</a:t>
          </a:r>
        </a:p>
      </dgm:t>
    </dgm:pt>
    <dgm:pt modelId="{66D49C95-76FF-416D-A2EF-C90BA5B67D30}" type="parTrans" cxnId="{6CA0A9D4-D208-4D6F-B719-1EDF8E09B3F5}">
      <dgm:prSet/>
      <dgm:spPr/>
      <dgm:t>
        <a:bodyPr/>
        <a:lstStyle/>
        <a:p>
          <a:endParaRPr lang="en-US"/>
        </a:p>
      </dgm:t>
    </dgm:pt>
    <dgm:pt modelId="{7CC76636-2EB6-4569-AE7C-3325C320A572}" type="sibTrans" cxnId="{6CA0A9D4-D208-4D6F-B719-1EDF8E09B3F5}">
      <dgm:prSet/>
      <dgm:spPr/>
      <dgm:t>
        <a:bodyPr/>
        <a:lstStyle/>
        <a:p>
          <a:endParaRPr lang="en-US"/>
        </a:p>
      </dgm:t>
    </dgm:pt>
    <dgm:pt modelId="{4462FD0B-044A-4D15-8888-69B6EDADC462}">
      <dgm:prSet/>
      <dgm:spPr/>
      <dgm:t>
        <a:bodyPr/>
        <a:lstStyle/>
        <a:p>
          <a:r>
            <a:rPr lang="en-US"/>
            <a:t>The written and performance components of the exam must be industry developed through a third-party vendor. </a:t>
          </a:r>
        </a:p>
      </dgm:t>
    </dgm:pt>
    <dgm:pt modelId="{014FACE2-B79F-43A2-8607-6DBE0328EF42}" type="parTrans" cxnId="{189EE01F-7E45-41C6-94E0-D05757114376}">
      <dgm:prSet/>
      <dgm:spPr/>
      <dgm:t>
        <a:bodyPr/>
        <a:lstStyle/>
        <a:p>
          <a:endParaRPr lang="en-US"/>
        </a:p>
      </dgm:t>
    </dgm:pt>
    <dgm:pt modelId="{B8025A51-2FC7-43CF-A620-4580A2A62BEB}" type="sibTrans" cxnId="{189EE01F-7E45-41C6-94E0-D05757114376}">
      <dgm:prSet/>
      <dgm:spPr/>
      <dgm:t>
        <a:bodyPr/>
        <a:lstStyle/>
        <a:p>
          <a:endParaRPr lang="en-US"/>
        </a:p>
      </dgm:t>
    </dgm:pt>
    <dgm:pt modelId="{8100F1B1-A6CE-4505-87FC-83823D135C12}">
      <dgm:prSet/>
      <dgm:spPr/>
      <dgm:t>
        <a:bodyPr/>
        <a:lstStyle/>
        <a:p>
          <a:r>
            <a:rPr lang="en-US"/>
            <a:t>NYSED does not endorse any one vendor, and vendor choice can be decided upon by the district/program. </a:t>
          </a:r>
        </a:p>
      </dgm:t>
    </dgm:pt>
    <dgm:pt modelId="{D75A4CED-3E71-49B7-B2D4-40821E5E7F22}" type="parTrans" cxnId="{BD46C2ED-34A5-4767-B3E2-EECF91D634F3}">
      <dgm:prSet/>
      <dgm:spPr/>
      <dgm:t>
        <a:bodyPr/>
        <a:lstStyle/>
        <a:p>
          <a:endParaRPr lang="en-US"/>
        </a:p>
      </dgm:t>
    </dgm:pt>
    <dgm:pt modelId="{298F468A-6EFE-4D2B-A9A5-6BCEE5205661}" type="sibTrans" cxnId="{BD46C2ED-34A5-4767-B3E2-EECF91D634F3}">
      <dgm:prSet/>
      <dgm:spPr/>
      <dgm:t>
        <a:bodyPr/>
        <a:lstStyle/>
        <a:p>
          <a:endParaRPr lang="en-US"/>
        </a:p>
      </dgm:t>
    </dgm:pt>
    <dgm:pt modelId="{5A5A05BB-A2A3-41C5-BE57-6B48E9FA09DB}">
      <dgm:prSet/>
      <dgm:spPr/>
      <dgm:t>
        <a:bodyPr/>
        <a:lstStyle/>
        <a:p>
          <a:r>
            <a:rPr lang="en-US"/>
            <a:t>In many currently approved CTE agriculture programs, YouScience (precision) or NOCTI are common vendors. </a:t>
          </a:r>
        </a:p>
      </dgm:t>
    </dgm:pt>
    <dgm:pt modelId="{6C789CA4-5790-4883-9B59-AF68B65CE6BD}" type="parTrans" cxnId="{95243705-9EDC-4CB7-A46F-1B28D0EE21BF}">
      <dgm:prSet/>
      <dgm:spPr/>
      <dgm:t>
        <a:bodyPr/>
        <a:lstStyle/>
        <a:p>
          <a:endParaRPr lang="en-US"/>
        </a:p>
      </dgm:t>
    </dgm:pt>
    <dgm:pt modelId="{D343C153-2729-4262-9812-BD668C6F888C}" type="sibTrans" cxnId="{95243705-9EDC-4CB7-A46F-1B28D0EE21BF}">
      <dgm:prSet/>
      <dgm:spPr/>
      <dgm:t>
        <a:bodyPr/>
        <a:lstStyle/>
        <a:p>
          <a:endParaRPr lang="en-US"/>
        </a:p>
      </dgm:t>
    </dgm:pt>
    <dgm:pt modelId="{EC16BD5E-15A9-444E-A6C8-CB65EE09BAB0}" type="pres">
      <dgm:prSet presAssocID="{E4A44B61-1373-4CF5-A6AC-2F6A46938ADB}" presName="linear" presStyleCnt="0">
        <dgm:presLayoutVars>
          <dgm:animLvl val="lvl"/>
          <dgm:resizeHandles val="exact"/>
        </dgm:presLayoutVars>
      </dgm:prSet>
      <dgm:spPr/>
    </dgm:pt>
    <dgm:pt modelId="{1CC2D82B-7BF7-41BA-BAFD-90E2A1F5682B}" type="pres">
      <dgm:prSet presAssocID="{C3BA33B3-80C9-4478-AD58-89EC42A939C0}" presName="parentText" presStyleLbl="node1" presStyleIdx="0" presStyleCnt="2">
        <dgm:presLayoutVars>
          <dgm:chMax val="0"/>
          <dgm:bulletEnabled val="1"/>
        </dgm:presLayoutVars>
      </dgm:prSet>
      <dgm:spPr/>
    </dgm:pt>
    <dgm:pt modelId="{40C8FE1E-4E56-428F-AC6B-5445806CC285}" type="pres">
      <dgm:prSet presAssocID="{C3BA33B3-80C9-4478-AD58-89EC42A939C0}" presName="childText" presStyleLbl="revTx" presStyleIdx="0" presStyleCnt="2">
        <dgm:presLayoutVars>
          <dgm:bulletEnabled val="1"/>
        </dgm:presLayoutVars>
      </dgm:prSet>
      <dgm:spPr/>
    </dgm:pt>
    <dgm:pt modelId="{0E397DEA-BD91-487A-89FA-945727E4353F}" type="pres">
      <dgm:prSet presAssocID="{4462FD0B-044A-4D15-8888-69B6EDADC462}" presName="parentText" presStyleLbl="node1" presStyleIdx="1" presStyleCnt="2">
        <dgm:presLayoutVars>
          <dgm:chMax val="0"/>
          <dgm:bulletEnabled val="1"/>
        </dgm:presLayoutVars>
      </dgm:prSet>
      <dgm:spPr/>
    </dgm:pt>
    <dgm:pt modelId="{CB3D01C5-9E81-441F-AB7D-97D0D3774B72}" type="pres">
      <dgm:prSet presAssocID="{4462FD0B-044A-4D15-8888-69B6EDADC462}" presName="childText" presStyleLbl="revTx" presStyleIdx="1" presStyleCnt="2">
        <dgm:presLayoutVars>
          <dgm:bulletEnabled val="1"/>
        </dgm:presLayoutVars>
      </dgm:prSet>
      <dgm:spPr/>
    </dgm:pt>
  </dgm:ptLst>
  <dgm:cxnLst>
    <dgm:cxn modelId="{95243705-9EDC-4CB7-A46F-1B28D0EE21BF}" srcId="{4462FD0B-044A-4D15-8888-69B6EDADC462}" destId="{5A5A05BB-A2A3-41C5-BE57-6B48E9FA09DB}" srcOrd="1" destOrd="0" parTransId="{6C789CA4-5790-4883-9B59-AF68B65CE6BD}" sibTransId="{D343C153-2729-4262-9812-BD668C6F888C}"/>
    <dgm:cxn modelId="{6267B11F-364E-4C53-97AE-C9EE6DE3368F}" type="presOf" srcId="{9A35E8F8-9AC4-44D9-B693-D873AEAD1B86}" destId="{40C8FE1E-4E56-428F-AC6B-5445806CC285}" srcOrd="0" destOrd="1" presId="urn:microsoft.com/office/officeart/2005/8/layout/vList2"/>
    <dgm:cxn modelId="{189EE01F-7E45-41C6-94E0-D05757114376}" srcId="{E4A44B61-1373-4CF5-A6AC-2F6A46938ADB}" destId="{4462FD0B-044A-4D15-8888-69B6EDADC462}" srcOrd="1" destOrd="0" parTransId="{014FACE2-B79F-43A2-8607-6DBE0328EF42}" sibTransId="{B8025A51-2FC7-43CF-A620-4580A2A62BEB}"/>
    <dgm:cxn modelId="{19F21040-E63C-4A08-B5D0-66EF826EC074}" srcId="{E4A44B61-1373-4CF5-A6AC-2F6A46938ADB}" destId="{C3BA33B3-80C9-4478-AD58-89EC42A939C0}" srcOrd="0" destOrd="0" parTransId="{6BD673AD-4689-485B-BEBA-7F8E7252F665}" sibTransId="{6F94B3A2-FB47-4CFC-838B-CF5210AFAF5B}"/>
    <dgm:cxn modelId="{3F64745C-4D2E-4959-8C3E-CA526E1A6098}" type="presOf" srcId="{20631BE6-7E4F-4B8B-86BF-746B9FF3A850}" destId="{40C8FE1E-4E56-428F-AC6B-5445806CC285}" srcOrd="0" destOrd="0" presId="urn:microsoft.com/office/officeart/2005/8/layout/vList2"/>
    <dgm:cxn modelId="{6CABEB46-35B2-4DB4-95A1-9A5EA544278F}" type="presOf" srcId="{3B78CF46-9390-462C-B74E-78F97E58155D}" destId="{40C8FE1E-4E56-428F-AC6B-5445806CC285}" srcOrd="0" destOrd="2" presId="urn:microsoft.com/office/officeart/2005/8/layout/vList2"/>
    <dgm:cxn modelId="{A21D8F68-FF6C-4360-A051-9C4F76CDA0C8}" type="presOf" srcId="{4462FD0B-044A-4D15-8888-69B6EDADC462}" destId="{0E397DEA-BD91-487A-89FA-945727E4353F}" srcOrd="0" destOrd="0" presId="urn:microsoft.com/office/officeart/2005/8/layout/vList2"/>
    <dgm:cxn modelId="{C3E4FD80-614D-484C-BF91-89598FC9AE8F}" type="presOf" srcId="{C3BA33B3-80C9-4478-AD58-89EC42A939C0}" destId="{1CC2D82B-7BF7-41BA-BAFD-90E2A1F5682B}" srcOrd="0" destOrd="0" presId="urn:microsoft.com/office/officeart/2005/8/layout/vList2"/>
    <dgm:cxn modelId="{4B5DFC8E-9630-4E46-BDE2-DA1E7E5B95A9}" type="presOf" srcId="{E4A44B61-1373-4CF5-A6AC-2F6A46938ADB}" destId="{EC16BD5E-15A9-444E-A6C8-CB65EE09BAB0}" srcOrd="0" destOrd="0" presId="urn:microsoft.com/office/officeart/2005/8/layout/vList2"/>
    <dgm:cxn modelId="{50CE26B2-CCFD-4532-B80F-6B70816AA7A5}" type="presOf" srcId="{8100F1B1-A6CE-4505-87FC-83823D135C12}" destId="{CB3D01C5-9E81-441F-AB7D-97D0D3774B72}" srcOrd="0" destOrd="0" presId="urn:microsoft.com/office/officeart/2005/8/layout/vList2"/>
    <dgm:cxn modelId="{EC9680D3-C957-42E4-93C6-C17E8AEA22A9}" srcId="{C3BA33B3-80C9-4478-AD58-89EC42A939C0}" destId="{20631BE6-7E4F-4B8B-86BF-746B9FF3A850}" srcOrd="0" destOrd="0" parTransId="{19A5DAF0-15D5-4B4A-952F-898AE59D776D}" sibTransId="{91A4EA55-C35D-41A0-B354-0C41DAF8CFAF}"/>
    <dgm:cxn modelId="{754C02D4-4D35-40CA-A0E0-028B13143C5A}" srcId="{C3BA33B3-80C9-4478-AD58-89EC42A939C0}" destId="{9A35E8F8-9AC4-44D9-B693-D873AEAD1B86}" srcOrd="1" destOrd="0" parTransId="{AC29255B-42AC-4DD9-9E6E-42B8A176EE59}" sibTransId="{4A8B6370-16BD-4E02-A565-E3E94ECCAF60}"/>
    <dgm:cxn modelId="{6CA0A9D4-D208-4D6F-B719-1EDF8E09B3F5}" srcId="{C3BA33B3-80C9-4478-AD58-89EC42A939C0}" destId="{3B78CF46-9390-462C-B74E-78F97E58155D}" srcOrd="2" destOrd="0" parTransId="{66D49C95-76FF-416D-A2EF-C90BA5B67D30}" sibTransId="{7CC76636-2EB6-4569-AE7C-3325C320A572}"/>
    <dgm:cxn modelId="{50D6CFE5-E4F2-4177-AD8F-EF4ECF503D07}" type="presOf" srcId="{5A5A05BB-A2A3-41C5-BE57-6B48E9FA09DB}" destId="{CB3D01C5-9E81-441F-AB7D-97D0D3774B72}" srcOrd="0" destOrd="1" presId="urn:microsoft.com/office/officeart/2005/8/layout/vList2"/>
    <dgm:cxn modelId="{BD46C2ED-34A5-4767-B3E2-EECF91D634F3}" srcId="{4462FD0B-044A-4D15-8888-69B6EDADC462}" destId="{8100F1B1-A6CE-4505-87FC-83823D135C12}" srcOrd="0" destOrd="0" parTransId="{D75A4CED-3E71-49B7-B2D4-40821E5E7F22}" sibTransId="{298F468A-6EFE-4D2B-A9A5-6BCEE5205661}"/>
    <dgm:cxn modelId="{39D9AF01-5224-4FDB-A9FA-F18413EBA782}" type="presParOf" srcId="{EC16BD5E-15A9-444E-A6C8-CB65EE09BAB0}" destId="{1CC2D82B-7BF7-41BA-BAFD-90E2A1F5682B}" srcOrd="0" destOrd="0" presId="urn:microsoft.com/office/officeart/2005/8/layout/vList2"/>
    <dgm:cxn modelId="{B3E6F6D7-4E33-4FE6-B9B8-A2D6AA607996}" type="presParOf" srcId="{EC16BD5E-15A9-444E-A6C8-CB65EE09BAB0}" destId="{40C8FE1E-4E56-428F-AC6B-5445806CC285}" srcOrd="1" destOrd="0" presId="urn:microsoft.com/office/officeart/2005/8/layout/vList2"/>
    <dgm:cxn modelId="{C98EBCC7-DF9E-4DE4-BE59-395B90EE32E9}" type="presParOf" srcId="{EC16BD5E-15A9-444E-A6C8-CB65EE09BAB0}" destId="{0E397DEA-BD91-487A-89FA-945727E4353F}" srcOrd="2" destOrd="0" presId="urn:microsoft.com/office/officeart/2005/8/layout/vList2"/>
    <dgm:cxn modelId="{1E09368E-4EF7-465F-A12A-02CE9308B1A4}" type="presParOf" srcId="{EC16BD5E-15A9-444E-A6C8-CB65EE09BAB0}" destId="{CB3D01C5-9E81-441F-AB7D-97D0D3774B7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3DE0EC-26DC-4306-B18B-2D32C257BDB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B58E651-F05C-4EE6-A002-483506419763}">
      <dgm:prSet/>
      <dgm:spPr/>
      <dgm:t>
        <a:bodyPr/>
        <a:lstStyle/>
        <a:p>
          <a:pPr>
            <a:lnSpc>
              <a:spcPct val="100000"/>
            </a:lnSpc>
            <a:defRPr b="1"/>
          </a:pPr>
          <a:r>
            <a:rPr lang="en-US" dirty="0"/>
            <a:t>Once the self-study process is complete, the program will then need to be presented to your external review committee for feedback and recommendations to further strengthen the program and ensure that industry alignment exists.</a:t>
          </a:r>
        </a:p>
      </dgm:t>
    </dgm:pt>
    <dgm:pt modelId="{A4751E4B-BFF4-4181-ADAE-972BE41A4907}" type="parTrans" cxnId="{42D54653-C031-4E1D-8CB8-DEE84D948F1F}">
      <dgm:prSet/>
      <dgm:spPr/>
      <dgm:t>
        <a:bodyPr/>
        <a:lstStyle/>
        <a:p>
          <a:endParaRPr lang="en-US"/>
        </a:p>
      </dgm:t>
    </dgm:pt>
    <dgm:pt modelId="{35B99931-545F-4BFC-B956-DB2CD05D2649}" type="sibTrans" cxnId="{42D54653-C031-4E1D-8CB8-DEE84D948F1F}">
      <dgm:prSet/>
      <dgm:spPr/>
      <dgm:t>
        <a:bodyPr/>
        <a:lstStyle/>
        <a:p>
          <a:endParaRPr lang="en-US"/>
        </a:p>
      </dgm:t>
    </dgm:pt>
    <dgm:pt modelId="{830584CB-8B99-482F-90A7-4215020B2C37}">
      <dgm:prSet/>
      <dgm:spPr/>
      <dgm:t>
        <a:bodyPr/>
        <a:lstStyle/>
        <a:p>
          <a:pPr>
            <a:lnSpc>
              <a:spcPct val="100000"/>
            </a:lnSpc>
          </a:pPr>
          <a:r>
            <a:rPr lang="en-US" dirty="0"/>
            <a:t>Business and industry stakeholders</a:t>
          </a:r>
        </a:p>
      </dgm:t>
    </dgm:pt>
    <dgm:pt modelId="{6618A013-C915-472F-A758-40F3AF10FE90}" type="parTrans" cxnId="{6B9EBB61-16BE-4884-9CC4-93A4BDCDFC7F}">
      <dgm:prSet/>
      <dgm:spPr/>
      <dgm:t>
        <a:bodyPr/>
        <a:lstStyle/>
        <a:p>
          <a:endParaRPr lang="en-US"/>
        </a:p>
      </dgm:t>
    </dgm:pt>
    <dgm:pt modelId="{7CE3B2F1-9C88-43FA-995F-F3835414BDF5}" type="sibTrans" cxnId="{6B9EBB61-16BE-4884-9CC4-93A4BDCDFC7F}">
      <dgm:prSet/>
      <dgm:spPr/>
      <dgm:t>
        <a:bodyPr/>
        <a:lstStyle/>
        <a:p>
          <a:endParaRPr lang="en-US"/>
        </a:p>
      </dgm:t>
    </dgm:pt>
    <dgm:pt modelId="{77321AC2-93E5-4E18-8A44-2AF682D3556E}">
      <dgm:prSet/>
      <dgm:spPr/>
      <dgm:t>
        <a:bodyPr/>
        <a:lstStyle/>
        <a:p>
          <a:pPr>
            <a:lnSpc>
              <a:spcPct val="100000"/>
            </a:lnSpc>
          </a:pPr>
          <a:r>
            <a:rPr lang="en-US" dirty="0"/>
            <a:t>Utilizing your advisory board or community members is a great resource! </a:t>
          </a:r>
        </a:p>
      </dgm:t>
    </dgm:pt>
    <dgm:pt modelId="{0BC35B8D-FB4A-4D90-85E7-3E57AB596014}" type="parTrans" cxnId="{B4604717-CB76-49B9-A86F-65F43FBC538F}">
      <dgm:prSet/>
      <dgm:spPr/>
      <dgm:t>
        <a:bodyPr/>
        <a:lstStyle/>
        <a:p>
          <a:endParaRPr lang="en-US"/>
        </a:p>
      </dgm:t>
    </dgm:pt>
    <dgm:pt modelId="{DAAC09A8-A7BC-4C9D-AE14-D9BAC4C7727A}" type="sibTrans" cxnId="{B4604717-CB76-49B9-A86F-65F43FBC538F}">
      <dgm:prSet/>
      <dgm:spPr/>
      <dgm:t>
        <a:bodyPr/>
        <a:lstStyle/>
        <a:p>
          <a:endParaRPr lang="en-US"/>
        </a:p>
      </dgm:t>
    </dgm:pt>
    <dgm:pt modelId="{6A884740-7587-4F6B-8994-87F0AF03BD7F}">
      <dgm:prSet/>
      <dgm:spPr/>
      <dgm:t>
        <a:bodyPr/>
        <a:lstStyle/>
        <a:p>
          <a:pPr>
            <a:lnSpc>
              <a:spcPct val="100000"/>
            </a:lnSpc>
            <a:defRPr b="1"/>
          </a:pPr>
          <a:r>
            <a:rPr lang="en-US" b="0" dirty="0"/>
            <a:t>The external team must consist </a:t>
          </a:r>
          <a:r>
            <a:rPr lang="en-US" b="0" dirty="0">
              <a:latin typeface="Calibri Light" panose="020F0302020204030204"/>
            </a:rPr>
            <a:t>of </a:t>
          </a:r>
          <a:r>
            <a:rPr lang="en-US" b="1" dirty="0">
              <a:latin typeface="Calibri Light" panose="020F0302020204030204"/>
            </a:rPr>
            <a:t>at</a:t>
          </a:r>
          <a:r>
            <a:rPr lang="en-US" b="1" dirty="0"/>
            <a:t> least two business/industry partners</a:t>
          </a:r>
          <a:r>
            <a:rPr lang="en-US" b="0" dirty="0">
              <a:latin typeface="Calibri Light" panose="020F0302020204030204"/>
            </a:rPr>
            <a:t> </a:t>
          </a:r>
          <a:r>
            <a:rPr lang="en-US" b="0" dirty="0"/>
            <a:t>and </a:t>
          </a:r>
          <a:r>
            <a:rPr lang="en-US" b="1" dirty="0"/>
            <a:t>one post-secondary partner</a:t>
          </a:r>
          <a:r>
            <a:rPr lang="en-US" b="0" dirty="0"/>
            <a:t>. </a:t>
          </a:r>
          <a:endParaRPr lang="en-US" b="0" dirty="0">
            <a:latin typeface="Calibri Light" panose="020F0302020204030204"/>
          </a:endParaRPr>
        </a:p>
      </dgm:t>
    </dgm:pt>
    <dgm:pt modelId="{E76EFBD0-1F28-4C44-95AA-7848D25FDC7D}" type="parTrans" cxnId="{4C95B5D5-7B36-4EF3-928B-2564855D1545}">
      <dgm:prSet/>
      <dgm:spPr/>
      <dgm:t>
        <a:bodyPr/>
        <a:lstStyle/>
        <a:p>
          <a:endParaRPr lang="en-US"/>
        </a:p>
      </dgm:t>
    </dgm:pt>
    <dgm:pt modelId="{9A97BD69-0AAC-43CE-AD82-3C2D6DFA7F80}" type="sibTrans" cxnId="{4C95B5D5-7B36-4EF3-928B-2564855D1545}">
      <dgm:prSet/>
      <dgm:spPr/>
      <dgm:t>
        <a:bodyPr/>
        <a:lstStyle/>
        <a:p>
          <a:endParaRPr lang="en-US"/>
        </a:p>
      </dgm:t>
    </dgm:pt>
    <dgm:pt modelId="{E6A3A1FB-D5EC-45FC-8C1B-E47160FDB38B}" type="pres">
      <dgm:prSet presAssocID="{073DE0EC-26DC-4306-B18B-2D32C257BDBC}" presName="root" presStyleCnt="0">
        <dgm:presLayoutVars>
          <dgm:dir/>
          <dgm:resizeHandles val="exact"/>
        </dgm:presLayoutVars>
      </dgm:prSet>
      <dgm:spPr/>
    </dgm:pt>
    <dgm:pt modelId="{17DA9CB4-F341-4CA0-B776-EDADC3C2292F}" type="pres">
      <dgm:prSet presAssocID="{CB58E651-F05C-4EE6-A002-483506419763}" presName="compNode" presStyleCnt="0"/>
      <dgm:spPr/>
    </dgm:pt>
    <dgm:pt modelId="{F15C4D9B-090C-4E00-8938-5DBF0694C437}" type="pres">
      <dgm:prSet presAssocID="{CB58E651-F05C-4EE6-A002-48350641976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CD15DF14-2E01-451C-A0E3-2B27ED867EAC}" type="pres">
      <dgm:prSet presAssocID="{CB58E651-F05C-4EE6-A002-483506419763}" presName="iconSpace" presStyleCnt="0"/>
      <dgm:spPr/>
    </dgm:pt>
    <dgm:pt modelId="{6A2075B5-03A9-476B-B714-8D114C81A708}" type="pres">
      <dgm:prSet presAssocID="{CB58E651-F05C-4EE6-A002-483506419763}" presName="parTx" presStyleLbl="revTx" presStyleIdx="0" presStyleCnt="4">
        <dgm:presLayoutVars>
          <dgm:chMax val="0"/>
          <dgm:chPref val="0"/>
        </dgm:presLayoutVars>
      </dgm:prSet>
      <dgm:spPr/>
    </dgm:pt>
    <dgm:pt modelId="{1D133C0B-CF1E-434F-98E6-0387B09BDD45}" type="pres">
      <dgm:prSet presAssocID="{CB58E651-F05C-4EE6-A002-483506419763}" presName="txSpace" presStyleCnt="0"/>
      <dgm:spPr/>
    </dgm:pt>
    <dgm:pt modelId="{50F2CEFA-F40A-4657-BDF1-C6C38E2E66EA}" type="pres">
      <dgm:prSet presAssocID="{CB58E651-F05C-4EE6-A002-483506419763}" presName="desTx" presStyleLbl="revTx" presStyleIdx="1" presStyleCnt="4">
        <dgm:presLayoutVars/>
      </dgm:prSet>
      <dgm:spPr/>
    </dgm:pt>
    <dgm:pt modelId="{0E737A99-73F7-4E88-A4B5-835D238D18A5}" type="pres">
      <dgm:prSet presAssocID="{35B99931-545F-4BFC-B956-DB2CD05D2649}" presName="sibTrans" presStyleCnt="0"/>
      <dgm:spPr/>
    </dgm:pt>
    <dgm:pt modelId="{46E00CA9-186E-4669-B4ED-F001E1415BE5}" type="pres">
      <dgm:prSet presAssocID="{6A884740-7587-4F6B-8994-87F0AF03BD7F}" presName="compNode" presStyleCnt="0"/>
      <dgm:spPr/>
    </dgm:pt>
    <dgm:pt modelId="{E9D82D8C-2A6C-49EC-80E1-E7B31E64E391}" type="pres">
      <dgm:prSet presAssocID="{6A884740-7587-4F6B-8994-87F0AF03BD7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F3E2BB11-2DDF-4315-BF52-2DA3BB09C79D}" type="pres">
      <dgm:prSet presAssocID="{6A884740-7587-4F6B-8994-87F0AF03BD7F}" presName="iconSpace" presStyleCnt="0"/>
      <dgm:spPr/>
    </dgm:pt>
    <dgm:pt modelId="{6A7E6562-6B9E-42D8-8121-3CD6C8525EDC}" type="pres">
      <dgm:prSet presAssocID="{6A884740-7587-4F6B-8994-87F0AF03BD7F}" presName="parTx" presStyleLbl="revTx" presStyleIdx="2" presStyleCnt="4">
        <dgm:presLayoutVars>
          <dgm:chMax val="0"/>
          <dgm:chPref val="0"/>
        </dgm:presLayoutVars>
      </dgm:prSet>
      <dgm:spPr/>
    </dgm:pt>
    <dgm:pt modelId="{E3EE1DB1-5548-42E9-81E7-160D02CC2D09}" type="pres">
      <dgm:prSet presAssocID="{6A884740-7587-4F6B-8994-87F0AF03BD7F}" presName="txSpace" presStyleCnt="0"/>
      <dgm:spPr/>
    </dgm:pt>
    <dgm:pt modelId="{35FD45B4-0E29-4767-BF57-D182AF833D1E}" type="pres">
      <dgm:prSet presAssocID="{6A884740-7587-4F6B-8994-87F0AF03BD7F}" presName="desTx" presStyleLbl="revTx" presStyleIdx="3" presStyleCnt="4">
        <dgm:presLayoutVars/>
      </dgm:prSet>
      <dgm:spPr/>
    </dgm:pt>
  </dgm:ptLst>
  <dgm:cxnLst>
    <dgm:cxn modelId="{99634114-4096-4B5D-8266-3396D9835AEC}" type="presOf" srcId="{073DE0EC-26DC-4306-B18B-2D32C257BDBC}" destId="{E6A3A1FB-D5EC-45FC-8C1B-E47160FDB38B}" srcOrd="0" destOrd="0" presId="urn:microsoft.com/office/officeart/2018/2/layout/IconLabelDescriptionList"/>
    <dgm:cxn modelId="{B4604717-CB76-49B9-A86F-65F43FBC538F}" srcId="{CB58E651-F05C-4EE6-A002-483506419763}" destId="{77321AC2-93E5-4E18-8A44-2AF682D3556E}" srcOrd="1" destOrd="0" parTransId="{0BC35B8D-FB4A-4D90-85E7-3E57AB596014}" sibTransId="{DAAC09A8-A7BC-4C9D-AE14-D9BAC4C7727A}"/>
    <dgm:cxn modelId="{6B9EBB61-16BE-4884-9CC4-93A4BDCDFC7F}" srcId="{CB58E651-F05C-4EE6-A002-483506419763}" destId="{830584CB-8B99-482F-90A7-4215020B2C37}" srcOrd="0" destOrd="0" parTransId="{6618A013-C915-472F-A758-40F3AF10FE90}" sibTransId="{7CE3B2F1-9C88-43FA-995F-F3835414BDF5}"/>
    <dgm:cxn modelId="{42D54653-C031-4E1D-8CB8-DEE84D948F1F}" srcId="{073DE0EC-26DC-4306-B18B-2D32C257BDBC}" destId="{CB58E651-F05C-4EE6-A002-483506419763}" srcOrd="0" destOrd="0" parTransId="{A4751E4B-BFF4-4181-ADAE-972BE41A4907}" sibTransId="{35B99931-545F-4BFC-B956-DB2CD05D2649}"/>
    <dgm:cxn modelId="{4C95B5D5-7B36-4EF3-928B-2564855D1545}" srcId="{073DE0EC-26DC-4306-B18B-2D32C257BDBC}" destId="{6A884740-7587-4F6B-8994-87F0AF03BD7F}" srcOrd="1" destOrd="0" parTransId="{E76EFBD0-1F28-4C44-95AA-7848D25FDC7D}" sibTransId="{9A97BD69-0AAC-43CE-AD82-3C2D6DFA7F80}"/>
    <dgm:cxn modelId="{BB854DDF-BAF5-4733-9E66-C31FA32C8128}" type="presOf" srcId="{830584CB-8B99-482F-90A7-4215020B2C37}" destId="{50F2CEFA-F40A-4657-BDF1-C6C38E2E66EA}" srcOrd="0" destOrd="0" presId="urn:microsoft.com/office/officeart/2018/2/layout/IconLabelDescriptionList"/>
    <dgm:cxn modelId="{E8CF3CF6-2E74-449D-B05B-3C7A0D171372}" type="presOf" srcId="{CB58E651-F05C-4EE6-A002-483506419763}" destId="{6A2075B5-03A9-476B-B714-8D114C81A708}" srcOrd="0" destOrd="0" presId="urn:microsoft.com/office/officeart/2018/2/layout/IconLabelDescriptionList"/>
    <dgm:cxn modelId="{B66286F8-50A8-433E-94EC-EEFB62A7D44D}" type="presOf" srcId="{6A884740-7587-4F6B-8994-87F0AF03BD7F}" destId="{6A7E6562-6B9E-42D8-8121-3CD6C8525EDC}" srcOrd="0" destOrd="0" presId="urn:microsoft.com/office/officeart/2018/2/layout/IconLabelDescriptionList"/>
    <dgm:cxn modelId="{36D542FF-00EA-46BD-B84A-3B5C647AFF30}" type="presOf" srcId="{77321AC2-93E5-4E18-8A44-2AF682D3556E}" destId="{50F2CEFA-F40A-4657-BDF1-C6C38E2E66EA}" srcOrd="0" destOrd="1" presId="urn:microsoft.com/office/officeart/2018/2/layout/IconLabelDescriptionList"/>
    <dgm:cxn modelId="{5605F933-82D9-46D2-B0D2-BF40D484D572}" type="presParOf" srcId="{E6A3A1FB-D5EC-45FC-8C1B-E47160FDB38B}" destId="{17DA9CB4-F341-4CA0-B776-EDADC3C2292F}" srcOrd="0" destOrd="0" presId="urn:microsoft.com/office/officeart/2018/2/layout/IconLabelDescriptionList"/>
    <dgm:cxn modelId="{7522F780-3A8A-4A2C-A5BE-937E377B47B0}" type="presParOf" srcId="{17DA9CB4-F341-4CA0-B776-EDADC3C2292F}" destId="{F15C4D9B-090C-4E00-8938-5DBF0694C437}" srcOrd="0" destOrd="0" presId="urn:microsoft.com/office/officeart/2018/2/layout/IconLabelDescriptionList"/>
    <dgm:cxn modelId="{0F18FED2-7946-48E8-AB9A-274F49524F5C}" type="presParOf" srcId="{17DA9CB4-F341-4CA0-B776-EDADC3C2292F}" destId="{CD15DF14-2E01-451C-A0E3-2B27ED867EAC}" srcOrd="1" destOrd="0" presId="urn:microsoft.com/office/officeart/2018/2/layout/IconLabelDescriptionList"/>
    <dgm:cxn modelId="{74311594-D8AE-42A6-A7DA-F833339161F8}" type="presParOf" srcId="{17DA9CB4-F341-4CA0-B776-EDADC3C2292F}" destId="{6A2075B5-03A9-476B-B714-8D114C81A708}" srcOrd="2" destOrd="0" presId="urn:microsoft.com/office/officeart/2018/2/layout/IconLabelDescriptionList"/>
    <dgm:cxn modelId="{51CA7EA3-D6BE-4698-BBE7-45046DDD44E0}" type="presParOf" srcId="{17DA9CB4-F341-4CA0-B776-EDADC3C2292F}" destId="{1D133C0B-CF1E-434F-98E6-0387B09BDD45}" srcOrd="3" destOrd="0" presId="urn:microsoft.com/office/officeart/2018/2/layout/IconLabelDescriptionList"/>
    <dgm:cxn modelId="{017F8D52-8F8A-48B3-8010-65C21207E8C7}" type="presParOf" srcId="{17DA9CB4-F341-4CA0-B776-EDADC3C2292F}" destId="{50F2CEFA-F40A-4657-BDF1-C6C38E2E66EA}" srcOrd="4" destOrd="0" presId="urn:microsoft.com/office/officeart/2018/2/layout/IconLabelDescriptionList"/>
    <dgm:cxn modelId="{714A421B-E392-4A7C-A01F-7CF106275F09}" type="presParOf" srcId="{E6A3A1FB-D5EC-45FC-8C1B-E47160FDB38B}" destId="{0E737A99-73F7-4E88-A4B5-835D238D18A5}" srcOrd="1" destOrd="0" presId="urn:microsoft.com/office/officeart/2018/2/layout/IconLabelDescriptionList"/>
    <dgm:cxn modelId="{C0EF0809-076F-457B-9897-158713695461}" type="presParOf" srcId="{E6A3A1FB-D5EC-45FC-8C1B-E47160FDB38B}" destId="{46E00CA9-186E-4669-B4ED-F001E1415BE5}" srcOrd="2" destOrd="0" presId="urn:microsoft.com/office/officeart/2018/2/layout/IconLabelDescriptionList"/>
    <dgm:cxn modelId="{AA57A1CA-5E7F-4740-959F-7950983C6CB4}" type="presParOf" srcId="{46E00CA9-186E-4669-B4ED-F001E1415BE5}" destId="{E9D82D8C-2A6C-49EC-80E1-E7B31E64E391}" srcOrd="0" destOrd="0" presId="urn:microsoft.com/office/officeart/2018/2/layout/IconLabelDescriptionList"/>
    <dgm:cxn modelId="{689BFB53-3E72-46AC-86C8-F96A20AC439F}" type="presParOf" srcId="{46E00CA9-186E-4669-B4ED-F001E1415BE5}" destId="{F3E2BB11-2DDF-4315-BF52-2DA3BB09C79D}" srcOrd="1" destOrd="0" presId="urn:microsoft.com/office/officeart/2018/2/layout/IconLabelDescriptionList"/>
    <dgm:cxn modelId="{82637192-42D2-4AF8-884B-386C71D86AEE}" type="presParOf" srcId="{46E00CA9-186E-4669-B4ED-F001E1415BE5}" destId="{6A7E6562-6B9E-42D8-8121-3CD6C8525EDC}" srcOrd="2" destOrd="0" presId="urn:microsoft.com/office/officeart/2018/2/layout/IconLabelDescriptionList"/>
    <dgm:cxn modelId="{6974E8DE-AA4A-41C2-A570-29ED99DBD31C}" type="presParOf" srcId="{46E00CA9-186E-4669-B4ED-F001E1415BE5}" destId="{E3EE1DB1-5548-42E9-81E7-160D02CC2D09}" srcOrd="3" destOrd="0" presId="urn:microsoft.com/office/officeart/2018/2/layout/IconLabelDescriptionList"/>
    <dgm:cxn modelId="{493E5339-CCEE-4BB4-9B02-3A0F3EF30F05}" type="presParOf" srcId="{46E00CA9-186E-4669-B4ED-F001E1415BE5}" destId="{35FD45B4-0E29-4767-BF57-D182AF833D1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C186DF-F845-4B65-897B-6265C0825BCA}"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9095680C-362B-466F-B115-E0FA3E7C0E5D}">
      <dgm:prSet/>
      <dgm:spPr/>
      <dgm:t>
        <a:bodyPr/>
        <a:lstStyle/>
        <a:p>
          <a:r>
            <a:rPr lang="en-US"/>
            <a:t>CTE Office</a:t>
          </a:r>
        </a:p>
      </dgm:t>
    </dgm:pt>
    <dgm:pt modelId="{4CB69B18-F0DC-4FB5-BAE0-9F99248EDB52}" type="parTrans" cxnId="{3C8553DF-167A-484A-9906-D02772075F16}">
      <dgm:prSet/>
      <dgm:spPr/>
      <dgm:t>
        <a:bodyPr/>
        <a:lstStyle/>
        <a:p>
          <a:endParaRPr lang="en-US"/>
        </a:p>
      </dgm:t>
    </dgm:pt>
    <dgm:pt modelId="{A37F1574-EFBB-4DAA-88C7-A8FD3B28F669}" type="sibTrans" cxnId="{3C8553DF-167A-484A-9906-D02772075F16}">
      <dgm:prSet/>
      <dgm:spPr/>
      <dgm:t>
        <a:bodyPr/>
        <a:lstStyle/>
        <a:p>
          <a:endParaRPr lang="en-US"/>
        </a:p>
      </dgm:t>
    </dgm:pt>
    <dgm:pt modelId="{5FF688AF-D7F7-4CD6-B8BD-E1916DB9FD27}">
      <dgm:prSet/>
      <dgm:spPr/>
      <dgm:t>
        <a:bodyPr/>
        <a:lstStyle/>
        <a:p>
          <a:r>
            <a:rPr lang="en-US"/>
            <a:t>Kelli Grab – </a:t>
          </a:r>
          <a:r>
            <a:rPr lang="en-US" dirty="0">
              <a:hlinkClick xmlns:r="http://schemas.openxmlformats.org/officeDocument/2006/relationships" r:id="rId1"/>
            </a:rPr>
            <a:t>kelli.grab@nysed.gov</a:t>
          </a:r>
          <a:endParaRPr lang="en-US" dirty="0"/>
        </a:p>
      </dgm:t>
    </dgm:pt>
    <dgm:pt modelId="{C486B7CF-98C6-4064-A502-C297BAFDD33A}" type="parTrans" cxnId="{ACE64A64-E3EC-4E39-A7F7-DA23B7B29399}">
      <dgm:prSet/>
      <dgm:spPr/>
      <dgm:t>
        <a:bodyPr/>
        <a:lstStyle/>
        <a:p>
          <a:endParaRPr lang="en-US"/>
        </a:p>
      </dgm:t>
    </dgm:pt>
    <dgm:pt modelId="{E1739959-FB8A-4FBD-953D-BC05A6D08ABC}" type="sibTrans" cxnId="{ACE64A64-E3EC-4E39-A7F7-DA23B7B29399}">
      <dgm:prSet/>
      <dgm:spPr/>
      <dgm:t>
        <a:bodyPr/>
        <a:lstStyle/>
        <a:p>
          <a:endParaRPr lang="en-US"/>
        </a:p>
      </dgm:t>
    </dgm:pt>
    <dgm:pt modelId="{6F9B0EF1-61F7-4A6A-B83A-78240C347B3F}">
      <dgm:prSet/>
      <dgm:spPr/>
      <dgm:t>
        <a:bodyPr/>
        <a:lstStyle/>
        <a:p>
          <a:pPr rtl="0"/>
          <a:r>
            <a:rPr lang="en-US"/>
            <a:t>Associate in Instructional Services – Agriculture</a:t>
          </a:r>
          <a:r>
            <a:rPr lang="en-US">
              <a:latin typeface="Calibri Light" panose="020F0302020204030204"/>
            </a:rPr>
            <a:t>,</a:t>
          </a:r>
          <a:r>
            <a:rPr lang="en-US"/>
            <a:t> Family and Consumer Sciences</a:t>
          </a:r>
          <a:r>
            <a:rPr lang="en-US">
              <a:latin typeface="Calibri Light" panose="020F0302020204030204"/>
            </a:rPr>
            <a:t>, </a:t>
          </a:r>
          <a:r>
            <a:rPr lang="en-US" b="1">
              <a:latin typeface="Calibri Light" panose="020F0302020204030204"/>
            </a:rPr>
            <a:t>and middle level CTE</a:t>
          </a:r>
          <a:r>
            <a:rPr lang="en-US" dirty="0">
              <a:latin typeface="Calibri Light" panose="020F0302020204030204"/>
            </a:rPr>
            <a:t> </a:t>
          </a:r>
          <a:endParaRPr lang="en-US" dirty="0"/>
        </a:p>
      </dgm:t>
    </dgm:pt>
    <dgm:pt modelId="{65712C06-9E62-497F-897C-56128C08B04F}" type="parTrans" cxnId="{179B6BB4-AC82-4226-B7C3-249046B40312}">
      <dgm:prSet/>
      <dgm:spPr/>
      <dgm:t>
        <a:bodyPr/>
        <a:lstStyle/>
        <a:p>
          <a:endParaRPr lang="en-US"/>
        </a:p>
      </dgm:t>
    </dgm:pt>
    <dgm:pt modelId="{8E17BCE0-7DB0-41B7-B0BB-F9666E3AFA65}" type="sibTrans" cxnId="{179B6BB4-AC82-4226-B7C3-249046B40312}">
      <dgm:prSet/>
      <dgm:spPr/>
      <dgm:t>
        <a:bodyPr/>
        <a:lstStyle/>
        <a:p>
          <a:endParaRPr lang="en-US"/>
        </a:p>
      </dgm:t>
    </dgm:pt>
    <dgm:pt modelId="{21A1F389-0F30-4E71-87B7-C19A278EADA3}">
      <dgm:prSet/>
      <dgm:spPr/>
      <dgm:t>
        <a:bodyPr/>
        <a:lstStyle/>
        <a:p>
          <a:r>
            <a:rPr lang="en-US"/>
            <a:t>CTE Technical Assistance Center of NY (TAC)</a:t>
          </a:r>
        </a:p>
      </dgm:t>
    </dgm:pt>
    <dgm:pt modelId="{ED8C3812-4A86-4646-BB38-7C258C1B1362}" type="parTrans" cxnId="{10DB22B7-5A2B-4FAF-9776-6BA1DFA68966}">
      <dgm:prSet/>
      <dgm:spPr/>
      <dgm:t>
        <a:bodyPr/>
        <a:lstStyle/>
        <a:p>
          <a:endParaRPr lang="en-US"/>
        </a:p>
      </dgm:t>
    </dgm:pt>
    <dgm:pt modelId="{EEB3541A-7773-469F-B628-8B72726E661E}" type="sibTrans" cxnId="{10DB22B7-5A2B-4FAF-9776-6BA1DFA68966}">
      <dgm:prSet/>
      <dgm:spPr/>
      <dgm:t>
        <a:bodyPr/>
        <a:lstStyle/>
        <a:p>
          <a:endParaRPr lang="en-US"/>
        </a:p>
      </dgm:t>
    </dgm:pt>
    <dgm:pt modelId="{CAC26D9A-CBD0-44E3-9647-C8CA4BF4AD29}">
      <dgm:prSet/>
      <dgm:spPr/>
      <dgm:t>
        <a:bodyPr/>
        <a:lstStyle/>
        <a:p>
          <a:r>
            <a:rPr lang="en-US"/>
            <a:t>Field associate for each region of NY</a:t>
          </a:r>
        </a:p>
      </dgm:t>
    </dgm:pt>
    <dgm:pt modelId="{A0179DF1-E011-45D6-AF1A-E9C5B0D0E861}" type="parTrans" cxnId="{C8C294E5-1EE6-43A7-A8E3-CCF8796CA95F}">
      <dgm:prSet/>
      <dgm:spPr/>
      <dgm:t>
        <a:bodyPr/>
        <a:lstStyle/>
        <a:p>
          <a:endParaRPr lang="en-US"/>
        </a:p>
      </dgm:t>
    </dgm:pt>
    <dgm:pt modelId="{B45B3562-33F7-4FFA-AEEA-69BEDDF5370B}" type="sibTrans" cxnId="{C8C294E5-1EE6-43A7-A8E3-CCF8796CA95F}">
      <dgm:prSet/>
      <dgm:spPr/>
      <dgm:t>
        <a:bodyPr/>
        <a:lstStyle/>
        <a:p>
          <a:endParaRPr lang="en-US"/>
        </a:p>
      </dgm:t>
    </dgm:pt>
    <dgm:pt modelId="{F738D7D9-217C-4743-86DB-48F4A14FC96D}">
      <dgm:prSet/>
      <dgm:spPr/>
      <dgm:t>
        <a:bodyPr/>
        <a:lstStyle/>
        <a:p>
          <a:pPr rtl="0"/>
          <a:r>
            <a:rPr lang="en-US"/>
            <a:t>Support in the </a:t>
          </a:r>
          <a:r>
            <a:rPr lang="en-US" b="1">
              <a:latin typeface="Calibri Light" panose="020F0302020204030204"/>
            </a:rPr>
            <a:t>approval</a:t>
          </a:r>
          <a:r>
            <a:rPr lang="en-US" b="1"/>
            <a:t> </a:t>
          </a:r>
          <a:r>
            <a:rPr lang="en-US" b="1">
              <a:latin typeface="Calibri Light" panose="020F0302020204030204"/>
            </a:rPr>
            <a:t>process</a:t>
          </a:r>
          <a:r>
            <a:rPr lang="en-US">
              <a:latin typeface="Calibri Light" panose="020F0302020204030204"/>
            </a:rPr>
            <a:t> </a:t>
          </a:r>
          <a:r>
            <a:rPr lang="en-US"/>
            <a:t>and all things NY CTE</a:t>
          </a:r>
        </a:p>
      </dgm:t>
    </dgm:pt>
    <dgm:pt modelId="{73F11288-3C5A-4A8C-BA2B-5BB03F0481F6}" type="parTrans" cxnId="{B832A778-9EE9-40C4-AF96-1C6425CEADE4}">
      <dgm:prSet/>
      <dgm:spPr/>
      <dgm:t>
        <a:bodyPr/>
        <a:lstStyle/>
        <a:p>
          <a:endParaRPr lang="en-US"/>
        </a:p>
      </dgm:t>
    </dgm:pt>
    <dgm:pt modelId="{CC51B556-A17C-4988-826C-04CB67244BD3}" type="sibTrans" cxnId="{B832A778-9EE9-40C4-AF96-1C6425CEADE4}">
      <dgm:prSet/>
      <dgm:spPr/>
      <dgm:t>
        <a:bodyPr/>
        <a:lstStyle/>
        <a:p>
          <a:endParaRPr lang="en-US"/>
        </a:p>
      </dgm:t>
    </dgm:pt>
    <dgm:pt modelId="{417BA5E0-9AC0-4D9D-97EB-98A956506EA4}">
      <dgm:prSet/>
      <dgm:spPr/>
      <dgm:t>
        <a:bodyPr/>
        <a:lstStyle/>
        <a:p>
          <a:r>
            <a:rPr lang="en-US"/>
            <a:t>Professional Learning Communities</a:t>
          </a:r>
        </a:p>
      </dgm:t>
    </dgm:pt>
    <dgm:pt modelId="{69E709C6-3348-491C-8303-8CDFB21C75F2}" type="parTrans" cxnId="{E3A007AE-58EE-4D73-A5AC-5534A5373345}">
      <dgm:prSet/>
      <dgm:spPr/>
      <dgm:t>
        <a:bodyPr/>
        <a:lstStyle/>
        <a:p>
          <a:endParaRPr lang="en-US"/>
        </a:p>
      </dgm:t>
    </dgm:pt>
    <dgm:pt modelId="{D0F8CF01-09D2-4413-A234-9356205870D6}" type="sibTrans" cxnId="{E3A007AE-58EE-4D73-A5AC-5534A5373345}">
      <dgm:prSet/>
      <dgm:spPr/>
      <dgm:t>
        <a:bodyPr/>
        <a:lstStyle/>
        <a:p>
          <a:endParaRPr lang="en-US"/>
        </a:p>
      </dgm:t>
    </dgm:pt>
    <dgm:pt modelId="{18C1E96A-AE2B-4821-857B-43EE11198470}">
      <dgm:prSet/>
      <dgm:spPr/>
      <dgm:t>
        <a:bodyPr/>
        <a:lstStyle/>
        <a:p>
          <a:r>
            <a:rPr lang="en-US"/>
            <a:t>All services are free of charge </a:t>
          </a:r>
        </a:p>
      </dgm:t>
    </dgm:pt>
    <dgm:pt modelId="{81A8EA74-9742-4B29-9951-3198815A79F9}" type="parTrans" cxnId="{356FCCF4-8EBF-480C-894A-38CB576AF0BB}">
      <dgm:prSet/>
      <dgm:spPr/>
      <dgm:t>
        <a:bodyPr/>
        <a:lstStyle/>
        <a:p>
          <a:endParaRPr lang="en-US"/>
        </a:p>
      </dgm:t>
    </dgm:pt>
    <dgm:pt modelId="{2E434CB5-ADB7-41D3-9501-CD4F32DCDBC7}" type="sibTrans" cxnId="{356FCCF4-8EBF-480C-894A-38CB576AF0BB}">
      <dgm:prSet/>
      <dgm:spPr/>
      <dgm:t>
        <a:bodyPr/>
        <a:lstStyle/>
        <a:p>
          <a:endParaRPr lang="en-US"/>
        </a:p>
      </dgm:t>
    </dgm:pt>
    <dgm:pt modelId="{C0EE3BDB-77CD-4AE5-AD8B-11194D8E59EB}" type="pres">
      <dgm:prSet presAssocID="{80C186DF-F845-4B65-897B-6265C0825BCA}" presName="Name0" presStyleCnt="0">
        <dgm:presLayoutVars>
          <dgm:dir/>
          <dgm:animLvl val="lvl"/>
          <dgm:resizeHandles val="exact"/>
        </dgm:presLayoutVars>
      </dgm:prSet>
      <dgm:spPr/>
    </dgm:pt>
    <dgm:pt modelId="{3F6973D7-07AD-4770-9DD9-58BDC6300D80}" type="pres">
      <dgm:prSet presAssocID="{9095680C-362B-466F-B115-E0FA3E7C0E5D}" presName="linNode" presStyleCnt="0"/>
      <dgm:spPr/>
    </dgm:pt>
    <dgm:pt modelId="{2E149E72-ED94-4782-8FDD-0B4AAA65CE82}" type="pres">
      <dgm:prSet presAssocID="{9095680C-362B-466F-B115-E0FA3E7C0E5D}" presName="parentText" presStyleLbl="node1" presStyleIdx="0" presStyleCnt="2">
        <dgm:presLayoutVars>
          <dgm:chMax val="1"/>
          <dgm:bulletEnabled val="1"/>
        </dgm:presLayoutVars>
      </dgm:prSet>
      <dgm:spPr/>
    </dgm:pt>
    <dgm:pt modelId="{FD347A8B-A2C8-4686-B5FD-56B345E1607B}" type="pres">
      <dgm:prSet presAssocID="{9095680C-362B-466F-B115-E0FA3E7C0E5D}" presName="descendantText" presStyleLbl="alignAccFollowNode1" presStyleIdx="0" presStyleCnt="2">
        <dgm:presLayoutVars>
          <dgm:bulletEnabled val="1"/>
        </dgm:presLayoutVars>
      </dgm:prSet>
      <dgm:spPr/>
    </dgm:pt>
    <dgm:pt modelId="{A1602BDC-8BC6-496A-A03D-CE107B210A57}" type="pres">
      <dgm:prSet presAssocID="{A37F1574-EFBB-4DAA-88C7-A8FD3B28F669}" presName="sp" presStyleCnt="0"/>
      <dgm:spPr/>
    </dgm:pt>
    <dgm:pt modelId="{DE58B2FE-7545-40A8-8A6A-E8A9D42456A6}" type="pres">
      <dgm:prSet presAssocID="{21A1F389-0F30-4E71-87B7-C19A278EADA3}" presName="linNode" presStyleCnt="0"/>
      <dgm:spPr/>
    </dgm:pt>
    <dgm:pt modelId="{345C67B6-D7BB-4422-953B-DD2CA88402DA}" type="pres">
      <dgm:prSet presAssocID="{21A1F389-0F30-4E71-87B7-C19A278EADA3}" presName="parentText" presStyleLbl="node1" presStyleIdx="1" presStyleCnt="2">
        <dgm:presLayoutVars>
          <dgm:chMax val="1"/>
          <dgm:bulletEnabled val="1"/>
        </dgm:presLayoutVars>
      </dgm:prSet>
      <dgm:spPr/>
    </dgm:pt>
    <dgm:pt modelId="{7AC86796-43B8-460D-BD95-67C43CAD369D}" type="pres">
      <dgm:prSet presAssocID="{21A1F389-0F30-4E71-87B7-C19A278EADA3}" presName="descendantText" presStyleLbl="alignAccFollowNode1" presStyleIdx="1" presStyleCnt="2">
        <dgm:presLayoutVars>
          <dgm:bulletEnabled val="1"/>
        </dgm:presLayoutVars>
      </dgm:prSet>
      <dgm:spPr/>
    </dgm:pt>
  </dgm:ptLst>
  <dgm:cxnLst>
    <dgm:cxn modelId="{54D12520-ED90-4269-A80D-EFE21568B18B}" type="presOf" srcId="{5FF688AF-D7F7-4CD6-B8BD-E1916DB9FD27}" destId="{FD347A8B-A2C8-4686-B5FD-56B345E1607B}" srcOrd="0" destOrd="0" presId="urn:microsoft.com/office/officeart/2005/8/layout/vList5"/>
    <dgm:cxn modelId="{D97B075B-F80E-4DB5-8890-2828FF7EF93D}" type="presOf" srcId="{417BA5E0-9AC0-4D9D-97EB-98A956506EA4}" destId="{7AC86796-43B8-460D-BD95-67C43CAD369D}" srcOrd="0" destOrd="2" presId="urn:microsoft.com/office/officeart/2005/8/layout/vList5"/>
    <dgm:cxn modelId="{ACE64A64-E3EC-4E39-A7F7-DA23B7B29399}" srcId="{9095680C-362B-466F-B115-E0FA3E7C0E5D}" destId="{5FF688AF-D7F7-4CD6-B8BD-E1916DB9FD27}" srcOrd="0" destOrd="0" parTransId="{C486B7CF-98C6-4064-A502-C297BAFDD33A}" sibTransId="{E1739959-FB8A-4FBD-953D-BC05A6D08ABC}"/>
    <dgm:cxn modelId="{0864A46D-6462-453D-8354-3AF65B6E53C7}" type="presOf" srcId="{CAC26D9A-CBD0-44E3-9647-C8CA4BF4AD29}" destId="{7AC86796-43B8-460D-BD95-67C43CAD369D}" srcOrd="0" destOrd="0" presId="urn:microsoft.com/office/officeart/2005/8/layout/vList5"/>
    <dgm:cxn modelId="{ECAA1F72-3582-453C-9C09-E3C2EEBC062A}" type="presOf" srcId="{6F9B0EF1-61F7-4A6A-B83A-78240C347B3F}" destId="{FD347A8B-A2C8-4686-B5FD-56B345E1607B}" srcOrd="0" destOrd="1" presId="urn:microsoft.com/office/officeart/2005/8/layout/vList5"/>
    <dgm:cxn modelId="{B832A778-9EE9-40C4-AF96-1C6425CEADE4}" srcId="{21A1F389-0F30-4E71-87B7-C19A278EADA3}" destId="{F738D7D9-217C-4743-86DB-48F4A14FC96D}" srcOrd="1" destOrd="0" parTransId="{73F11288-3C5A-4A8C-BA2B-5BB03F0481F6}" sibTransId="{CC51B556-A17C-4988-826C-04CB67244BD3}"/>
    <dgm:cxn modelId="{8FE5ED98-AA86-473D-BDF0-928D94AD3E59}" type="presOf" srcId="{F738D7D9-217C-4743-86DB-48F4A14FC96D}" destId="{7AC86796-43B8-460D-BD95-67C43CAD369D}" srcOrd="0" destOrd="1" presId="urn:microsoft.com/office/officeart/2005/8/layout/vList5"/>
    <dgm:cxn modelId="{E3A007AE-58EE-4D73-A5AC-5534A5373345}" srcId="{21A1F389-0F30-4E71-87B7-C19A278EADA3}" destId="{417BA5E0-9AC0-4D9D-97EB-98A956506EA4}" srcOrd="2" destOrd="0" parTransId="{69E709C6-3348-491C-8303-8CDFB21C75F2}" sibTransId="{D0F8CF01-09D2-4413-A234-9356205870D6}"/>
    <dgm:cxn modelId="{A82148B0-474F-4CBF-AA7D-69E8C2D34584}" type="presOf" srcId="{80C186DF-F845-4B65-897B-6265C0825BCA}" destId="{C0EE3BDB-77CD-4AE5-AD8B-11194D8E59EB}" srcOrd="0" destOrd="0" presId="urn:microsoft.com/office/officeart/2005/8/layout/vList5"/>
    <dgm:cxn modelId="{179B6BB4-AC82-4226-B7C3-249046B40312}" srcId="{5FF688AF-D7F7-4CD6-B8BD-E1916DB9FD27}" destId="{6F9B0EF1-61F7-4A6A-B83A-78240C347B3F}" srcOrd="0" destOrd="0" parTransId="{65712C06-9E62-497F-897C-56128C08B04F}" sibTransId="{8E17BCE0-7DB0-41B7-B0BB-F9666E3AFA65}"/>
    <dgm:cxn modelId="{10DB22B7-5A2B-4FAF-9776-6BA1DFA68966}" srcId="{80C186DF-F845-4B65-897B-6265C0825BCA}" destId="{21A1F389-0F30-4E71-87B7-C19A278EADA3}" srcOrd="1" destOrd="0" parTransId="{ED8C3812-4A86-4646-BB38-7C258C1B1362}" sibTransId="{EEB3541A-7773-469F-B628-8B72726E661E}"/>
    <dgm:cxn modelId="{70B93FDF-FABF-435B-887E-1D2B1125844B}" type="presOf" srcId="{21A1F389-0F30-4E71-87B7-C19A278EADA3}" destId="{345C67B6-D7BB-4422-953B-DD2CA88402DA}" srcOrd="0" destOrd="0" presId="urn:microsoft.com/office/officeart/2005/8/layout/vList5"/>
    <dgm:cxn modelId="{3C8553DF-167A-484A-9906-D02772075F16}" srcId="{80C186DF-F845-4B65-897B-6265C0825BCA}" destId="{9095680C-362B-466F-B115-E0FA3E7C0E5D}" srcOrd="0" destOrd="0" parTransId="{4CB69B18-F0DC-4FB5-BAE0-9F99248EDB52}" sibTransId="{A37F1574-EFBB-4DAA-88C7-A8FD3B28F669}"/>
    <dgm:cxn modelId="{C8C294E5-1EE6-43A7-A8E3-CCF8796CA95F}" srcId="{21A1F389-0F30-4E71-87B7-C19A278EADA3}" destId="{CAC26D9A-CBD0-44E3-9647-C8CA4BF4AD29}" srcOrd="0" destOrd="0" parTransId="{A0179DF1-E011-45D6-AF1A-E9C5B0D0E861}" sibTransId="{B45B3562-33F7-4FFA-AEEA-69BEDDF5370B}"/>
    <dgm:cxn modelId="{0657F8E8-78F0-4CE5-9E98-FA47E6F93083}" type="presOf" srcId="{9095680C-362B-466F-B115-E0FA3E7C0E5D}" destId="{2E149E72-ED94-4782-8FDD-0B4AAA65CE82}" srcOrd="0" destOrd="0" presId="urn:microsoft.com/office/officeart/2005/8/layout/vList5"/>
    <dgm:cxn modelId="{356FCCF4-8EBF-480C-894A-38CB576AF0BB}" srcId="{21A1F389-0F30-4E71-87B7-C19A278EADA3}" destId="{18C1E96A-AE2B-4821-857B-43EE11198470}" srcOrd="3" destOrd="0" parTransId="{81A8EA74-9742-4B29-9951-3198815A79F9}" sibTransId="{2E434CB5-ADB7-41D3-9501-CD4F32DCDBC7}"/>
    <dgm:cxn modelId="{E84EC6F7-8C2F-4DA8-8497-FBBD76EDE15F}" type="presOf" srcId="{18C1E96A-AE2B-4821-857B-43EE11198470}" destId="{7AC86796-43B8-460D-BD95-67C43CAD369D}" srcOrd="0" destOrd="3" presId="urn:microsoft.com/office/officeart/2005/8/layout/vList5"/>
    <dgm:cxn modelId="{C78604FB-A7C8-4DBB-B2D1-58AD5B40AE26}" type="presParOf" srcId="{C0EE3BDB-77CD-4AE5-AD8B-11194D8E59EB}" destId="{3F6973D7-07AD-4770-9DD9-58BDC6300D80}" srcOrd="0" destOrd="0" presId="urn:microsoft.com/office/officeart/2005/8/layout/vList5"/>
    <dgm:cxn modelId="{24911A1D-C434-40B1-B0CB-8443E1787E17}" type="presParOf" srcId="{3F6973D7-07AD-4770-9DD9-58BDC6300D80}" destId="{2E149E72-ED94-4782-8FDD-0B4AAA65CE82}" srcOrd="0" destOrd="0" presId="urn:microsoft.com/office/officeart/2005/8/layout/vList5"/>
    <dgm:cxn modelId="{5DA391DE-5641-4B42-B88B-DCAD904D9803}" type="presParOf" srcId="{3F6973D7-07AD-4770-9DD9-58BDC6300D80}" destId="{FD347A8B-A2C8-4686-B5FD-56B345E1607B}" srcOrd="1" destOrd="0" presId="urn:microsoft.com/office/officeart/2005/8/layout/vList5"/>
    <dgm:cxn modelId="{CBC4C6BC-EB3B-4B4B-B966-8E20750B8069}" type="presParOf" srcId="{C0EE3BDB-77CD-4AE5-AD8B-11194D8E59EB}" destId="{A1602BDC-8BC6-496A-A03D-CE107B210A57}" srcOrd="1" destOrd="0" presId="urn:microsoft.com/office/officeart/2005/8/layout/vList5"/>
    <dgm:cxn modelId="{C3C67C85-14F2-4069-957B-CBE8C4A8AF5E}" type="presParOf" srcId="{C0EE3BDB-77CD-4AE5-AD8B-11194D8E59EB}" destId="{DE58B2FE-7545-40A8-8A6A-E8A9D42456A6}" srcOrd="2" destOrd="0" presId="urn:microsoft.com/office/officeart/2005/8/layout/vList5"/>
    <dgm:cxn modelId="{E8846B27-91C7-4166-82B1-4AE62F64EB2B}" type="presParOf" srcId="{DE58B2FE-7545-40A8-8A6A-E8A9D42456A6}" destId="{345C67B6-D7BB-4422-953B-DD2CA88402DA}" srcOrd="0" destOrd="0" presId="urn:microsoft.com/office/officeart/2005/8/layout/vList5"/>
    <dgm:cxn modelId="{053FC96B-4BFA-4622-BECA-81378821EE5F}" type="presParOf" srcId="{DE58B2FE-7545-40A8-8A6A-E8A9D42456A6}" destId="{7AC86796-43B8-460D-BD95-67C43CAD369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25194-578B-43E3-8BCE-82B0A506F55A}">
      <dsp:nvSpPr>
        <dsp:cNvPr id="0" name=""/>
        <dsp:cNvSpPr/>
      </dsp:nvSpPr>
      <dsp:spPr>
        <a:xfrm>
          <a:off x="0" y="4472"/>
          <a:ext cx="10927829" cy="6715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Career and Technical Education</a:t>
          </a:r>
        </a:p>
      </dsp:txBody>
      <dsp:txXfrm>
        <a:off x="32784" y="37256"/>
        <a:ext cx="10862261" cy="606012"/>
      </dsp:txXfrm>
    </dsp:sp>
    <dsp:sp modelId="{66403573-E91F-41F7-A2F4-9114D651615B}">
      <dsp:nvSpPr>
        <dsp:cNvPr id="0" name=""/>
        <dsp:cNvSpPr/>
      </dsp:nvSpPr>
      <dsp:spPr>
        <a:xfrm>
          <a:off x="0" y="756692"/>
          <a:ext cx="10927829" cy="67158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NYSED Approved CTE programs </a:t>
          </a:r>
        </a:p>
      </dsp:txBody>
      <dsp:txXfrm>
        <a:off x="32784" y="789476"/>
        <a:ext cx="10862261" cy="606012"/>
      </dsp:txXfrm>
    </dsp:sp>
    <dsp:sp modelId="{FDAE7661-8790-4BD1-B73B-0F70AB1C8F3F}">
      <dsp:nvSpPr>
        <dsp:cNvPr id="0" name=""/>
        <dsp:cNvSpPr/>
      </dsp:nvSpPr>
      <dsp:spPr>
        <a:xfrm>
          <a:off x="0" y="1508912"/>
          <a:ext cx="10927829" cy="6715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The Approval Process</a:t>
          </a:r>
        </a:p>
      </dsp:txBody>
      <dsp:txXfrm>
        <a:off x="32784" y="1541696"/>
        <a:ext cx="10862261" cy="606012"/>
      </dsp:txXfrm>
    </dsp:sp>
    <dsp:sp modelId="{EBED30B3-70ED-4B1D-B21C-CDF0D0763073}">
      <dsp:nvSpPr>
        <dsp:cNvPr id="0" name=""/>
        <dsp:cNvSpPr/>
      </dsp:nvSpPr>
      <dsp:spPr>
        <a:xfrm>
          <a:off x="0" y="2261132"/>
          <a:ext cx="10927829" cy="67158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Resources Available to </a:t>
          </a:r>
          <a:r>
            <a:rPr lang="en-US" sz="2800" b="1" kern="1200" dirty="0">
              <a:latin typeface="Calibri Light" panose="020F0302020204030204"/>
            </a:rPr>
            <a:t>You</a:t>
          </a:r>
          <a:endParaRPr lang="en-US" sz="2800" b="1" kern="1200" dirty="0"/>
        </a:p>
      </dsp:txBody>
      <dsp:txXfrm>
        <a:off x="32784" y="2293916"/>
        <a:ext cx="10862261" cy="606012"/>
      </dsp:txXfrm>
    </dsp:sp>
    <dsp:sp modelId="{058EC1AA-7453-488C-BFAE-90CD0CFBF768}">
      <dsp:nvSpPr>
        <dsp:cNvPr id="0" name=""/>
        <dsp:cNvSpPr/>
      </dsp:nvSpPr>
      <dsp:spPr>
        <a:xfrm>
          <a:off x="0" y="3013352"/>
          <a:ext cx="10927829" cy="6715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Perkins Funding </a:t>
          </a:r>
        </a:p>
      </dsp:txBody>
      <dsp:txXfrm>
        <a:off x="32784" y="3046136"/>
        <a:ext cx="10862261" cy="606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15139-FEE4-499F-ACA9-048756F76296}">
      <dsp:nvSpPr>
        <dsp:cNvPr id="0" name=""/>
        <dsp:cNvSpPr/>
      </dsp:nvSpPr>
      <dsp:spPr>
        <a:xfrm>
          <a:off x="8215" y="0"/>
          <a:ext cx="5832871" cy="4351338"/>
        </a:xfrm>
        <a:prstGeom prst="homePlate">
          <a:avLst>
            <a:gd name="adj" fmla="val 2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71" tIns="55880" rIns="823083" bIns="55880" numCol="1" spcCol="1270" anchor="ctr" anchorCtr="0">
          <a:noAutofit/>
        </a:bodyPr>
        <a:lstStyle/>
        <a:p>
          <a:pPr marL="0" lvl="0" indent="0" algn="ctr" defTabSz="977900" rtl="0">
            <a:lnSpc>
              <a:spcPct val="90000"/>
            </a:lnSpc>
            <a:spcBef>
              <a:spcPct val="0"/>
            </a:spcBef>
            <a:spcAft>
              <a:spcPct val="35000"/>
            </a:spcAft>
            <a:buNone/>
          </a:pPr>
          <a:r>
            <a:rPr lang="en-US" sz="2200" kern="1200"/>
            <a:t>Career and technical education (CTE) programs provide academic and technical instruction in the content areas of agriculture, business and marketing,</a:t>
          </a:r>
          <a:r>
            <a:rPr lang="en-US" sz="2200" b="1" kern="1200"/>
            <a:t> </a:t>
          </a:r>
          <a:r>
            <a:rPr lang="en-US" sz="2200" b="1" kern="1200">
              <a:latin typeface="Calibri Light" panose="020F0302020204030204"/>
            </a:rPr>
            <a:t>computer science, family</a:t>
          </a:r>
          <a:r>
            <a:rPr lang="en-US" sz="2200" b="1" kern="1200"/>
            <a:t> </a:t>
          </a:r>
          <a:r>
            <a:rPr lang="en-US" sz="2200" b="0" kern="1200"/>
            <a:t>and c</a:t>
          </a:r>
          <a:r>
            <a:rPr lang="en-US" sz="2200" kern="1200"/>
            <a:t>onsumer sciences, health sciences, trade and technical education, </a:t>
          </a:r>
          <a:r>
            <a:rPr lang="en-US" sz="2200" kern="1200">
              <a:latin typeface="Calibri Light" panose="020F0302020204030204"/>
            </a:rPr>
            <a:t>and</a:t>
          </a:r>
          <a:r>
            <a:rPr lang="en-US" sz="2200" kern="1200"/>
            <a:t> technology education.</a:t>
          </a:r>
        </a:p>
      </dsp:txBody>
      <dsp:txXfrm>
        <a:off x="8215" y="0"/>
        <a:ext cx="5288954" cy="4351338"/>
      </dsp:txXfrm>
    </dsp:sp>
    <dsp:sp modelId="{B1F6DB4D-AFF8-4DF1-9C1C-F068AABBF611}">
      <dsp:nvSpPr>
        <dsp:cNvPr id="0" name=""/>
        <dsp:cNvSpPr/>
      </dsp:nvSpPr>
      <dsp:spPr>
        <a:xfrm>
          <a:off x="4674512" y="0"/>
          <a:ext cx="5832871" cy="4351338"/>
        </a:xfrm>
        <a:prstGeom prst="chevron">
          <a:avLst>
            <a:gd name="adj" fmla="val 2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71" tIns="55880" rIns="205771" bIns="55880" numCol="1" spcCol="1270" anchor="t" anchorCtr="0">
          <a:noAutofit/>
        </a:bodyPr>
        <a:lstStyle/>
        <a:p>
          <a:pPr marL="0" lvl="0" indent="0" algn="l" defTabSz="977900">
            <a:lnSpc>
              <a:spcPct val="90000"/>
            </a:lnSpc>
            <a:spcBef>
              <a:spcPct val="0"/>
            </a:spcBef>
            <a:spcAft>
              <a:spcPct val="35000"/>
            </a:spcAft>
            <a:buNone/>
          </a:pPr>
          <a:r>
            <a:rPr lang="en-US" sz="2200" kern="1200"/>
            <a:t>Approved programs lead to an industry-recognized credential, certificate or degree and offer:</a:t>
          </a:r>
        </a:p>
        <a:p>
          <a:pPr marL="171450" lvl="1" indent="-171450" algn="l" defTabSz="755650">
            <a:lnSpc>
              <a:spcPct val="90000"/>
            </a:lnSpc>
            <a:spcBef>
              <a:spcPct val="0"/>
            </a:spcBef>
            <a:spcAft>
              <a:spcPct val="15000"/>
            </a:spcAft>
            <a:buChar char="•"/>
          </a:pPr>
          <a:r>
            <a:rPr lang="en-US" sz="1700" kern="1200"/>
            <a:t>an opportunity to apply academic concepts to real-world situations,</a:t>
          </a:r>
        </a:p>
        <a:p>
          <a:pPr marL="171450" lvl="1" indent="-171450" algn="l" defTabSz="755650">
            <a:lnSpc>
              <a:spcPct val="90000"/>
            </a:lnSpc>
            <a:spcBef>
              <a:spcPct val="0"/>
            </a:spcBef>
            <a:spcAft>
              <a:spcPct val="15000"/>
            </a:spcAft>
            <a:buChar char="•"/>
          </a:pPr>
          <a:r>
            <a:rPr lang="en-US" sz="1700" kern="1200"/>
            <a:t>preparation for industry-based assessments or certifications;</a:t>
          </a:r>
        </a:p>
        <a:p>
          <a:pPr marL="171450" lvl="1" indent="-171450" algn="l" defTabSz="755650">
            <a:lnSpc>
              <a:spcPct val="90000"/>
            </a:lnSpc>
            <a:spcBef>
              <a:spcPct val="0"/>
            </a:spcBef>
            <a:spcAft>
              <a:spcPct val="15000"/>
            </a:spcAft>
            <a:buChar char="•"/>
          </a:pPr>
          <a:r>
            <a:rPr lang="en-US" sz="1700" kern="1200"/>
            <a:t>the opportunity to earn college credit or advanced standing while still in high school; and</a:t>
          </a:r>
        </a:p>
        <a:p>
          <a:pPr marL="171450" lvl="1" indent="-171450" algn="l" defTabSz="755650">
            <a:lnSpc>
              <a:spcPct val="90000"/>
            </a:lnSpc>
            <a:spcBef>
              <a:spcPct val="0"/>
            </a:spcBef>
            <a:spcAft>
              <a:spcPct val="15000"/>
            </a:spcAft>
            <a:buChar char="•"/>
          </a:pPr>
          <a:r>
            <a:rPr lang="en-US" sz="1700" kern="1200"/>
            <a:t>work-based learning opportunities where students demonstrate mastery of skills essential in the workplace.</a:t>
          </a:r>
        </a:p>
      </dsp:txBody>
      <dsp:txXfrm>
        <a:off x="5762347" y="0"/>
        <a:ext cx="3657202" cy="43513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47FAC-6EC8-4692-B69C-73CF496575C2}">
      <dsp:nvSpPr>
        <dsp:cNvPr id="0" name=""/>
        <dsp:cNvSpPr/>
      </dsp:nvSpPr>
      <dsp:spPr>
        <a:xfrm>
          <a:off x="0" y="0"/>
          <a:ext cx="9288654" cy="1106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 program approval process consists of two main components, the </a:t>
          </a:r>
          <a:r>
            <a:rPr lang="en-US" sz="2100" b="1" kern="1200"/>
            <a:t>self-study</a:t>
          </a:r>
          <a:r>
            <a:rPr lang="en-US" sz="2100" kern="1200"/>
            <a:t> and the </a:t>
          </a:r>
          <a:r>
            <a:rPr lang="en-US" sz="2100" b="1" kern="1200"/>
            <a:t>external review. </a:t>
          </a:r>
          <a:endParaRPr lang="en-US" sz="2100" kern="1200"/>
        </a:p>
      </dsp:txBody>
      <dsp:txXfrm>
        <a:off x="32418" y="32418"/>
        <a:ext cx="8094307" cy="1041985"/>
      </dsp:txXfrm>
    </dsp:sp>
    <dsp:sp modelId="{8DA9251A-E35E-41C9-A999-035A16DC5535}">
      <dsp:nvSpPr>
        <dsp:cNvPr id="0" name=""/>
        <dsp:cNvSpPr/>
      </dsp:nvSpPr>
      <dsp:spPr>
        <a:xfrm>
          <a:off x="819587" y="1291291"/>
          <a:ext cx="9288654" cy="1106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a:t>
          </a:r>
          <a:r>
            <a:rPr lang="en-US" sz="2100" b="1" kern="1200"/>
            <a:t> Self-Study</a:t>
          </a:r>
          <a:r>
            <a:rPr lang="en-US" sz="2100" kern="1200"/>
            <a:t> can be described as the internal work that is done in creating and maintaining the approved program</a:t>
          </a:r>
          <a:r>
            <a:rPr lang="en-US" sz="2100" kern="1200">
              <a:latin typeface="Calibri Light" panose="020F0302020204030204"/>
            </a:rPr>
            <a:t>.</a:t>
          </a:r>
          <a:endParaRPr lang="en-US" sz="2100" kern="1200"/>
        </a:p>
      </dsp:txBody>
      <dsp:txXfrm>
        <a:off x="852005" y="1323709"/>
        <a:ext cx="7684797" cy="1041985"/>
      </dsp:txXfrm>
    </dsp:sp>
    <dsp:sp modelId="{EFA7CB55-DA4E-49FD-A7E8-857A6D1230D8}">
      <dsp:nvSpPr>
        <dsp:cNvPr id="0" name=""/>
        <dsp:cNvSpPr/>
      </dsp:nvSpPr>
      <dsp:spPr>
        <a:xfrm>
          <a:off x="1639174" y="2582583"/>
          <a:ext cx="9288654" cy="1106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 </a:t>
          </a:r>
          <a:r>
            <a:rPr lang="en-US" sz="2100" b="1" kern="1200"/>
            <a:t>External Review </a:t>
          </a:r>
          <a:r>
            <a:rPr lang="en-US" sz="2100" kern="1200"/>
            <a:t>can be described as the industry representation or outside influence and support given to the creation and maintaining of the approved program. </a:t>
          </a:r>
        </a:p>
      </dsp:txBody>
      <dsp:txXfrm>
        <a:off x="1671592" y="2615001"/>
        <a:ext cx="7684797" cy="1041985"/>
      </dsp:txXfrm>
    </dsp:sp>
    <dsp:sp modelId="{48E2E12C-AB3D-45C8-A29E-640F76E4150A}">
      <dsp:nvSpPr>
        <dsp:cNvPr id="0" name=""/>
        <dsp:cNvSpPr/>
      </dsp:nvSpPr>
      <dsp:spPr>
        <a:xfrm>
          <a:off x="8569220" y="839339"/>
          <a:ext cx="719433" cy="71943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731092" y="839339"/>
        <a:ext cx="395689" cy="541373"/>
      </dsp:txXfrm>
    </dsp:sp>
    <dsp:sp modelId="{1B5633EA-08E1-4041-9AF5-9EC29462B154}">
      <dsp:nvSpPr>
        <dsp:cNvPr id="0" name=""/>
        <dsp:cNvSpPr/>
      </dsp:nvSpPr>
      <dsp:spPr>
        <a:xfrm>
          <a:off x="9388807" y="2123252"/>
          <a:ext cx="719433" cy="71943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9550679" y="2123252"/>
        <a:ext cx="395689" cy="5413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8249-8AA1-407E-9029-CF7382794853}">
      <dsp:nvSpPr>
        <dsp:cNvPr id="0" name=""/>
        <dsp:cNvSpPr/>
      </dsp:nvSpPr>
      <dsp:spPr>
        <a:xfrm>
          <a:off x="38" y="502799"/>
          <a:ext cx="3658404" cy="14115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The self- study team are the internal stakeholders that work to create the approved program pathway</a:t>
          </a:r>
        </a:p>
      </dsp:txBody>
      <dsp:txXfrm>
        <a:off x="38" y="502799"/>
        <a:ext cx="3658404" cy="1411501"/>
      </dsp:txXfrm>
    </dsp:sp>
    <dsp:sp modelId="{4A908669-216D-4B8D-93C0-20EA47EC5B9C}">
      <dsp:nvSpPr>
        <dsp:cNvPr id="0" name=""/>
        <dsp:cNvSpPr/>
      </dsp:nvSpPr>
      <dsp:spPr>
        <a:xfrm>
          <a:off x="38" y="1914300"/>
          <a:ext cx="3658404" cy="2657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Agriculture Teacher/s</a:t>
          </a:r>
        </a:p>
        <a:p>
          <a:pPr marL="228600" lvl="1" indent="-228600" algn="l" defTabSz="977900">
            <a:lnSpc>
              <a:spcPct val="90000"/>
            </a:lnSpc>
            <a:spcBef>
              <a:spcPct val="0"/>
            </a:spcBef>
            <a:spcAft>
              <a:spcPct val="15000"/>
            </a:spcAft>
            <a:buChar char="•"/>
          </a:pPr>
          <a:r>
            <a:rPr lang="en-US" sz="2200" kern="1200" dirty="0"/>
            <a:t>Administrator/s</a:t>
          </a:r>
        </a:p>
        <a:p>
          <a:pPr marL="228600" lvl="1" indent="-228600" algn="l" defTabSz="977900">
            <a:lnSpc>
              <a:spcPct val="90000"/>
            </a:lnSpc>
            <a:spcBef>
              <a:spcPct val="0"/>
            </a:spcBef>
            <a:spcAft>
              <a:spcPct val="15000"/>
            </a:spcAft>
            <a:buChar char="•"/>
          </a:pPr>
          <a:r>
            <a:rPr lang="en-US" sz="2200" kern="1200" dirty="0"/>
            <a:t>Guidance Counselor</a:t>
          </a:r>
        </a:p>
        <a:p>
          <a:pPr marL="228600" lvl="1" indent="-228600" algn="l" defTabSz="977900">
            <a:lnSpc>
              <a:spcPct val="90000"/>
            </a:lnSpc>
            <a:spcBef>
              <a:spcPct val="0"/>
            </a:spcBef>
            <a:spcAft>
              <a:spcPct val="15000"/>
            </a:spcAft>
            <a:buChar char="•"/>
          </a:pPr>
          <a:r>
            <a:rPr lang="en-US" sz="2200" kern="1200" dirty="0"/>
            <a:t>Special Education Teacher</a:t>
          </a:r>
        </a:p>
        <a:p>
          <a:pPr marL="228600" lvl="1" indent="-228600" algn="l" defTabSz="977900" rtl="0">
            <a:lnSpc>
              <a:spcPct val="90000"/>
            </a:lnSpc>
            <a:spcBef>
              <a:spcPct val="0"/>
            </a:spcBef>
            <a:spcAft>
              <a:spcPct val="15000"/>
            </a:spcAft>
            <a:buChar char="•"/>
          </a:pPr>
          <a:r>
            <a:rPr lang="en-US" sz="2200" kern="1200" dirty="0"/>
            <a:t>Academic Teachers (if offering </a:t>
          </a:r>
          <a:r>
            <a:rPr lang="en-US" sz="2200" b="1" kern="1200" dirty="0">
              <a:latin typeface="Calibri Light" panose="020F0302020204030204"/>
            </a:rPr>
            <a:t>academic</a:t>
          </a:r>
          <a:r>
            <a:rPr lang="en-US" sz="2200" b="1" kern="1200" dirty="0"/>
            <a:t> </a:t>
          </a:r>
          <a:r>
            <a:rPr lang="en-US" sz="2200" b="1" kern="1200" dirty="0">
              <a:latin typeface="Calibri Light" panose="020F0302020204030204"/>
            </a:rPr>
            <a:t>credit</a:t>
          </a:r>
          <a:r>
            <a:rPr lang="en-US" sz="2200" kern="1200" dirty="0">
              <a:latin typeface="Calibri Light" panose="020F0302020204030204"/>
            </a:rPr>
            <a:t> </a:t>
          </a:r>
          <a:r>
            <a:rPr lang="en-US" sz="2200" kern="1200" dirty="0"/>
            <a:t>within the program)</a:t>
          </a:r>
        </a:p>
      </dsp:txBody>
      <dsp:txXfrm>
        <a:off x="38" y="1914300"/>
        <a:ext cx="3658404" cy="2657159"/>
      </dsp:txXfrm>
    </dsp:sp>
    <dsp:sp modelId="{C5C9022E-8B5F-42A5-B91E-D19CAF88465E}">
      <dsp:nvSpPr>
        <dsp:cNvPr id="0" name=""/>
        <dsp:cNvSpPr/>
      </dsp:nvSpPr>
      <dsp:spPr>
        <a:xfrm>
          <a:off x="4170619" y="502799"/>
          <a:ext cx="3658404" cy="14115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Program components the self-study team will oversee include:  </a:t>
          </a:r>
        </a:p>
      </dsp:txBody>
      <dsp:txXfrm>
        <a:off x="4170619" y="502799"/>
        <a:ext cx="3658404" cy="1411501"/>
      </dsp:txXfrm>
    </dsp:sp>
    <dsp:sp modelId="{BEB524B7-99C6-4F78-93A5-A92FBD00AF76}">
      <dsp:nvSpPr>
        <dsp:cNvPr id="0" name=""/>
        <dsp:cNvSpPr/>
      </dsp:nvSpPr>
      <dsp:spPr>
        <a:xfrm>
          <a:off x="4170619" y="1914300"/>
          <a:ext cx="3658404" cy="2657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a:t>Program Content</a:t>
          </a:r>
          <a:r>
            <a:rPr lang="en-US" sz="2200" kern="1200" dirty="0">
              <a:latin typeface="Calibri Light" panose="020F0302020204030204"/>
            </a:rPr>
            <a:t> </a:t>
          </a:r>
          <a:endParaRPr lang="en-US" sz="2200" kern="1200" dirty="0"/>
        </a:p>
        <a:p>
          <a:pPr marL="228600" lvl="1" indent="-228600" algn="l" defTabSz="977900">
            <a:lnSpc>
              <a:spcPct val="90000"/>
            </a:lnSpc>
            <a:spcBef>
              <a:spcPct val="0"/>
            </a:spcBef>
            <a:spcAft>
              <a:spcPct val="15000"/>
            </a:spcAft>
            <a:buChar char="•"/>
          </a:pPr>
          <a:r>
            <a:rPr lang="en-US" sz="2200" kern="1200" dirty="0"/>
            <a:t>Work- Based Learning</a:t>
          </a:r>
        </a:p>
        <a:p>
          <a:pPr marL="228600" lvl="1" indent="-228600" algn="l" defTabSz="977900">
            <a:lnSpc>
              <a:spcPct val="90000"/>
            </a:lnSpc>
            <a:spcBef>
              <a:spcPct val="0"/>
            </a:spcBef>
            <a:spcAft>
              <a:spcPct val="15000"/>
            </a:spcAft>
            <a:buChar char="•"/>
          </a:pPr>
          <a:r>
            <a:rPr lang="en-US" sz="2200" kern="1200" dirty="0"/>
            <a:t>Employability Profile</a:t>
          </a:r>
        </a:p>
        <a:p>
          <a:pPr marL="228600" lvl="1" indent="-228600" algn="l" defTabSz="977900">
            <a:lnSpc>
              <a:spcPct val="90000"/>
            </a:lnSpc>
            <a:spcBef>
              <a:spcPct val="0"/>
            </a:spcBef>
            <a:spcAft>
              <a:spcPct val="15000"/>
            </a:spcAft>
            <a:buChar char="•"/>
          </a:pPr>
          <a:r>
            <a:rPr lang="en-US" sz="2200" kern="1200" dirty="0"/>
            <a:t>Articulation Agreement</a:t>
          </a:r>
        </a:p>
        <a:p>
          <a:pPr marL="228600" lvl="1" indent="-228600" algn="l" defTabSz="977900">
            <a:lnSpc>
              <a:spcPct val="90000"/>
            </a:lnSpc>
            <a:spcBef>
              <a:spcPct val="0"/>
            </a:spcBef>
            <a:spcAft>
              <a:spcPct val="15000"/>
            </a:spcAft>
            <a:buChar char="•"/>
          </a:pPr>
          <a:r>
            <a:rPr lang="en-US" sz="2200" kern="1200" dirty="0"/>
            <a:t>Technical Assessment </a:t>
          </a:r>
        </a:p>
        <a:p>
          <a:pPr marL="228600" lvl="1" indent="-228600" algn="l" defTabSz="977900">
            <a:lnSpc>
              <a:spcPct val="90000"/>
            </a:lnSpc>
            <a:spcBef>
              <a:spcPct val="0"/>
            </a:spcBef>
            <a:spcAft>
              <a:spcPct val="15000"/>
            </a:spcAft>
            <a:buChar char="•"/>
          </a:pPr>
          <a:r>
            <a:rPr lang="en-US" sz="2200" kern="1200" dirty="0"/>
            <a:t>Faculty </a:t>
          </a:r>
        </a:p>
      </dsp:txBody>
      <dsp:txXfrm>
        <a:off x="4170619" y="1914300"/>
        <a:ext cx="3658404" cy="26571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B58DF-3880-4A78-93EA-DF4999E31535}">
      <dsp:nvSpPr>
        <dsp:cNvPr id="0" name=""/>
        <dsp:cNvSpPr/>
      </dsp:nvSpPr>
      <dsp:spPr>
        <a:xfrm>
          <a:off x="1507" y="985329"/>
          <a:ext cx="1176820" cy="11768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EB9320-09EE-4607-834A-BDA7F7BBBCF4}">
      <dsp:nvSpPr>
        <dsp:cNvPr id="0" name=""/>
        <dsp:cNvSpPr/>
      </dsp:nvSpPr>
      <dsp:spPr>
        <a:xfrm>
          <a:off x="1507" y="2285747"/>
          <a:ext cx="3362343" cy="877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A formal partnership between the secondary and postsecondary institution(s) that outlines a </a:t>
          </a:r>
          <a:r>
            <a:rPr lang="en-US" sz="1400" b="1" kern="1200"/>
            <a:t>direct benefit/s </a:t>
          </a:r>
          <a:r>
            <a:rPr lang="en-US" sz="1400" kern="1200"/>
            <a:t>provided to students. </a:t>
          </a:r>
        </a:p>
      </dsp:txBody>
      <dsp:txXfrm>
        <a:off x="1507" y="2285747"/>
        <a:ext cx="3362343" cy="877078"/>
      </dsp:txXfrm>
    </dsp:sp>
    <dsp:sp modelId="{BE0C9FCF-F819-4891-9940-C296115D6424}">
      <dsp:nvSpPr>
        <dsp:cNvPr id="0" name=""/>
        <dsp:cNvSpPr/>
      </dsp:nvSpPr>
      <dsp:spPr>
        <a:xfrm>
          <a:off x="1507" y="3220312"/>
          <a:ext cx="3362343" cy="639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college credit</a:t>
          </a:r>
        </a:p>
        <a:p>
          <a:pPr marL="0" lvl="0" indent="0" algn="l" defTabSz="488950">
            <a:lnSpc>
              <a:spcPct val="100000"/>
            </a:lnSpc>
            <a:spcBef>
              <a:spcPct val="0"/>
            </a:spcBef>
            <a:spcAft>
              <a:spcPct val="35000"/>
            </a:spcAft>
            <a:buNone/>
          </a:pPr>
          <a:r>
            <a:rPr lang="en-US" sz="1100" kern="1200"/>
            <a:t>advance standing</a:t>
          </a:r>
        </a:p>
        <a:p>
          <a:pPr marL="0" lvl="0" indent="0" algn="l" defTabSz="488950">
            <a:lnSpc>
              <a:spcPct val="100000"/>
            </a:lnSpc>
            <a:spcBef>
              <a:spcPct val="0"/>
            </a:spcBef>
            <a:spcAft>
              <a:spcPct val="35000"/>
            </a:spcAft>
            <a:buNone/>
          </a:pPr>
          <a:r>
            <a:rPr lang="en-US" sz="1100" kern="1200"/>
            <a:t>reduced tuition</a:t>
          </a:r>
        </a:p>
      </dsp:txBody>
      <dsp:txXfrm>
        <a:off x="1507" y="3220312"/>
        <a:ext cx="3362343" cy="639385"/>
      </dsp:txXfrm>
    </dsp:sp>
    <dsp:sp modelId="{E7E50043-3B94-4368-B3F0-BC882659C314}">
      <dsp:nvSpPr>
        <dsp:cNvPr id="0" name=""/>
        <dsp:cNvSpPr/>
      </dsp:nvSpPr>
      <dsp:spPr>
        <a:xfrm>
          <a:off x="3952261" y="985329"/>
          <a:ext cx="1176820" cy="11768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0692FF-8B44-40DC-8E78-B04326E06307}">
      <dsp:nvSpPr>
        <dsp:cNvPr id="0" name=""/>
        <dsp:cNvSpPr/>
      </dsp:nvSpPr>
      <dsp:spPr>
        <a:xfrm>
          <a:off x="3952261" y="2285747"/>
          <a:ext cx="3362343" cy="877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This agreement should be directly related to your agriculture coursework.</a:t>
          </a:r>
        </a:p>
      </dsp:txBody>
      <dsp:txXfrm>
        <a:off x="3952261" y="2285747"/>
        <a:ext cx="3362343" cy="877078"/>
      </dsp:txXfrm>
    </dsp:sp>
    <dsp:sp modelId="{9242D79A-C8C9-4274-AD6F-C9C503CC209C}">
      <dsp:nvSpPr>
        <dsp:cNvPr id="0" name=""/>
        <dsp:cNvSpPr/>
      </dsp:nvSpPr>
      <dsp:spPr>
        <a:xfrm>
          <a:off x="3952261" y="3220312"/>
          <a:ext cx="3362343" cy="639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defRPr b="1"/>
          </a:pPr>
          <a:r>
            <a:rPr lang="en-US" sz="1100" kern="1200">
              <a:latin typeface="Calibri Light" panose="020F0302020204030204"/>
            </a:rPr>
            <a:t>Each NYSED approved CTE program is required to have at least 1 post-secondary agreement. </a:t>
          </a:r>
        </a:p>
      </dsp:txBody>
      <dsp:txXfrm>
        <a:off x="3952261" y="3220312"/>
        <a:ext cx="3362343" cy="639385"/>
      </dsp:txXfrm>
    </dsp:sp>
    <dsp:sp modelId="{A7AA9D97-87D6-4F21-A12B-9C0FB61F6643}">
      <dsp:nvSpPr>
        <dsp:cNvPr id="0" name=""/>
        <dsp:cNvSpPr/>
      </dsp:nvSpPr>
      <dsp:spPr>
        <a:xfrm>
          <a:off x="7903015" y="985329"/>
          <a:ext cx="1176820" cy="11768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E3EA59-F349-4BAF-9C88-1402C0E9ED76}">
      <dsp:nvSpPr>
        <dsp:cNvPr id="0" name=""/>
        <dsp:cNvSpPr/>
      </dsp:nvSpPr>
      <dsp:spPr>
        <a:xfrm>
          <a:off x="7903015" y="2285747"/>
          <a:ext cx="3362343" cy="877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Examples of common post-secondary relationships include, but are not limited to:</a:t>
          </a:r>
        </a:p>
      </dsp:txBody>
      <dsp:txXfrm>
        <a:off x="7903015" y="2285747"/>
        <a:ext cx="3362343" cy="877078"/>
      </dsp:txXfrm>
    </dsp:sp>
    <dsp:sp modelId="{7CF7F7EC-C152-4502-83B4-67EF391CDC76}">
      <dsp:nvSpPr>
        <dsp:cNvPr id="0" name=""/>
        <dsp:cNvSpPr/>
      </dsp:nvSpPr>
      <dsp:spPr>
        <a:xfrm>
          <a:off x="7903015" y="3220312"/>
          <a:ext cx="3362343" cy="639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SUNY Cobleskill</a:t>
          </a:r>
        </a:p>
        <a:p>
          <a:pPr marL="0" lvl="0" indent="0" algn="l" defTabSz="488950">
            <a:lnSpc>
              <a:spcPct val="100000"/>
            </a:lnSpc>
            <a:spcBef>
              <a:spcPct val="0"/>
            </a:spcBef>
            <a:spcAft>
              <a:spcPct val="35000"/>
            </a:spcAft>
            <a:buNone/>
          </a:pPr>
          <a:r>
            <a:rPr lang="en-US" sz="1100" kern="1200"/>
            <a:t>SUNY Delhi</a:t>
          </a:r>
        </a:p>
        <a:p>
          <a:pPr marL="0" lvl="0" indent="0" algn="l" defTabSz="488950">
            <a:lnSpc>
              <a:spcPct val="100000"/>
            </a:lnSpc>
            <a:spcBef>
              <a:spcPct val="0"/>
            </a:spcBef>
            <a:spcAft>
              <a:spcPct val="35000"/>
            </a:spcAft>
            <a:buNone/>
          </a:pPr>
          <a:r>
            <a:rPr lang="en-US" sz="1100" kern="1200"/>
            <a:t>Community Colleges </a:t>
          </a:r>
        </a:p>
      </dsp:txBody>
      <dsp:txXfrm>
        <a:off x="7903015" y="3220312"/>
        <a:ext cx="3362343" cy="6393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2D82B-7BF7-41BA-BAFD-90E2A1F5682B}">
      <dsp:nvSpPr>
        <dsp:cNvPr id="0" name=""/>
        <dsp:cNvSpPr/>
      </dsp:nvSpPr>
      <dsp:spPr>
        <a:xfrm>
          <a:off x="0" y="180189"/>
          <a:ext cx="6263640" cy="134257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technical assessment is a three-part assessment consisting of:</a:t>
          </a:r>
        </a:p>
      </dsp:txBody>
      <dsp:txXfrm>
        <a:off x="65539" y="245728"/>
        <a:ext cx="6132562" cy="1211496"/>
      </dsp:txXfrm>
    </dsp:sp>
    <dsp:sp modelId="{40C8FE1E-4E56-428F-AC6B-5445806CC285}">
      <dsp:nvSpPr>
        <dsp:cNvPr id="0" name=""/>
        <dsp:cNvSpPr/>
      </dsp:nvSpPr>
      <dsp:spPr>
        <a:xfrm>
          <a:off x="0" y="1522763"/>
          <a:ext cx="6263640"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Written examination</a:t>
          </a:r>
        </a:p>
        <a:p>
          <a:pPr marL="171450" lvl="1" indent="-171450" algn="l" defTabSz="844550">
            <a:lnSpc>
              <a:spcPct val="90000"/>
            </a:lnSpc>
            <a:spcBef>
              <a:spcPct val="0"/>
            </a:spcBef>
            <a:spcAft>
              <a:spcPct val="20000"/>
            </a:spcAft>
            <a:buChar char="•"/>
          </a:pPr>
          <a:r>
            <a:rPr lang="en-US" sz="1900" kern="1200"/>
            <a:t>Student demonstration of technical skills (performance)</a:t>
          </a:r>
        </a:p>
        <a:p>
          <a:pPr marL="171450" lvl="1" indent="-171450" algn="l" defTabSz="844550">
            <a:lnSpc>
              <a:spcPct val="90000"/>
            </a:lnSpc>
            <a:spcBef>
              <a:spcPct val="0"/>
            </a:spcBef>
            <a:spcAft>
              <a:spcPct val="20000"/>
            </a:spcAft>
            <a:buChar char="•"/>
          </a:pPr>
          <a:r>
            <a:rPr lang="en-US" sz="1900" kern="1200"/>
            <a:t>Student project or portfolio (locally developed)</a:t>
          </a:r>
        </a:p>
      </dsp:txBody>
      <dsp:txXfrm>
        <a:off x="0" y="1522763"/>
        <a:ext cx="6263640" cy="993600"/>
      </dsp:txXfrm>
    </dsp:sp>
    <dsp:sp modelId="{0E397DEA-BD91-487A-89FA-945727E4353F}">
      <dsp:nvSpPr>
        <dsp:cNvPr id="0" name=""/>
        <dsp:cNvSpPr/>
      </dsp:nvSpPr>
      <dsp:spPr>
        <a:xfrm>
          <a:off x="0" y="2516364"/>
          <a:ext cx="6263640" cy="134257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written and performance components of the exam must be industry developed through a third-party vendor. </a:t>
          </a:r>
        </a:p>
      </dsp:txBody>
      <dsp:txXfrm>
        <a:off x="65539" y="2581903"/>
        <a:ext cx="6132562" cy="1211496"/>
      </dsp:txXfrm>
    </dsp:sp>
    <dsp:sp modelId="{CB3D01C5-9E81-441F-AB7D-97D0D3774B72}">
      <dsp:nvSpPr>
        <dsp:cNvPr id="0" name=""/>
        <dsp:cNvSpPr/>
      </dsp:nvSpPr>
      <dsp:spPr>
        <a:xfrm>
          <a:off x="0" y="3858938"/>
          <a:ext cx="6263640" cy="146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NYSED does not endorse any one vendor, and vendor choice can be decided upon by the district/program. </a:t>
          </a:r>
        </a:p>
        <a:p>
          <a:pPr marL="171450" lvl="1" indent="-171450" algn="l" defTabSz="844550">
            <a:lnSpc>
              <a:spcPct val="90000"/>
            </a:lnSpc>
            <a:spcBef>
              <a:spcPct val="0"/>
            </a:spcBef>
            <a:spcAft>
              <a:spcPct val="20000"/>
            </a:spcAft>
            <a:buChar char="•"/>
          </a:pPr>
          <a:r>
            <a:rPr lang="en-US" sz="1900" kern="1200"/>
            <a:t>In many currently approved CTE agriculture programs, YouScience (precision) or NOCTI are common vendors. </a:t>
          </a:r>
        </a:p>
      </dsp:txBody>
      <dsp:txXfrm>
        <a:off x="0" y="3858938"/>
        <a:ext cx="6263640" cy="14655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C4D9B-090C-4E00-8938-5DBF0694C437}">
      <dsp:nvSpPr>
        <dsp:cNvPr id="0" name=""/>
        <dsp:cNvSpPr/>
      </dsp:nvSpPr>
      <dsp:spPr>
        <a:xfrm>
          <a:off x="1230573" y="1089534"/>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2075B5-03A9-476B-B714-8D114C81A708}">
      <dsp:nvSpPr>
        <dsp:cNvPr id="0" name=""/>
        <dsp:cNvSpPr/>
      </dsp:nvSpPr>
      <dsp:spPr>
        <a:xfrm>
          <a:off x="1230573" y="2739706"/>
          <a:ext cx="4320000" cy="109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Once the self-study process is complete, the program will then need to be presented to your external review committee for feedback and recommendations to further strengthen the program and ensure that industry alignment exists.</a:t>
          </a:r>
        </a:p>
      </dsp:txBody>
      <dsp:txXfrm>
        <a:off x="1230573" y="2739706"/>
        <a:ext cx="4320000" cy="1093500"/>
      </dsp:txXfrm>
    </dsp:sp>
    <dsp:sp modelId="{50F2CEFA-F40A-4657-BDF1-C6C38E2E66EA}">
      <dsp:nvSpPr>
        <dsp:cNvPr id="0" name=""/>
        <dsp:cNvSpPr/>
      </dsp:nvSpPr>
      <dsp:spPr>
        <a:xfrm>
          <a:off x="1230573" y="3897473"/>
          <a:ext cx="4320000" cy="405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Business and industry stakeholders</a:t>
          </a:r>
        </a:p>
        <a:p>
          <a:pPr marL="0" lvl="0" indent="0" algn="l" defTabSz="488950">
            <a:lnSpc>
              <a:spcPct val="100000"/>
            </a:lnSpc>
            <a:spcBef>
              <a:spcPct val="0"/>
            </a:spcBef>
            <a:spcAft>
              <a:spcPct val="35000"/>
            </a:spcAft>
            <a:buNone/>
          </a:pPr>
          <a:r>
            <a:rPr lang="en-US" sz="1100" kern="1200" dirty="0"/>
            <a:t>Utilizing your advisory board or community members is a great resource! </a:t>
          </a:r>
        </a:p>
      </dsp:txBody>
      <dsp:txXfrm>
        <a:off x="1230573" y="3897473"/>
        <a:ext cx="4320000" cy="405372"/>
      </dsp:txXfrm>
    </dsp:sp>
    <dsp:sp modelId="{E9D82D8C-2A6C-49EC-80E1-E7B31E64E391}">
      <dsp:nvSpPr>
        <dsp:cNvPr id="0" name=""/>
        <dsp:cNvSpPr/>
      </dsp:nvSpPr>
      <dsp:spPr>
        <a:xfrm>
          <a:off x="6306573" y="1089534"/>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7E6562-6B9E-42D8-8121-3CD6C8525EDC}">
      <dsp:nvSpPr>
        <dsp:cNvPr id="0" name=""/>
        <dsp:cNvSpPr/>
      </dsp:nvSpPr>
      <dsp:spPr>
        <a:xfrm>
          <a:off x="6306573" y="2739706"/>
          <a:ext cx="4320000" cy="109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0" kern="1200" dirty="0"/>
            <a:t>The external team must consist </a:t>
          </a:r>
          <a:r>
            <a:rPr lang="en-US" sz="1400" b="0" kern="1200" dirty="0">
              <a:latin typeface="Calibri Light" panose="020F0302020204030204"/>
            </a:rPr>
            <a:t>of </a:t>
          </a:r>
          <a:r>
            <a:rPr lang="en-US" sz="1400" b="1" kern="1200" dirty="0">
              <a:latin typeface="Calibri Light" panose="020F0302020204030204"/>
            </a:rPr>
            <a:t>at</a:t>
          </a:r>
          <a:r>
            <a:rPr lang="en-US" sz="1400" b="1" kern="1200" dirty="0"/>
            <a:t> least two business/industry partners</a:t>
          </a:r>
          <a:r>
            <a:rPr lang="en-US" sz="1400" b="0" kern="1200" dirty="0">
              <a:latin typeface="Calibri Light" panose="020F0302020204030204"/>
            </a:rPr>
            <a:t> </a:t>
          </a:r>
          <a:r>
            <a:rPr lang="en-US" sz="1400" b="0" kern="1200" dirty="0"/>
            <a:t>and </a:t>
          </a:r>
          <a:r>
            <a:rPr lang="en-US" sz="1400" b="1" kern="1200" dirty="0"/>
            <a:t>one post-secondary partner</a:t>
          </a:r>
          <a:r>
            <a:rPr lang="en-US" sz="1400" b="0" kern="1200" dirty="0"/>
            <a:t>. </a:t>
          </a:r>
          <a:endParaRPr lang="en-US" sz="1400" b="0" kern="1200" dirty="0">
            <a:latin typeface="Calibri Light" panose="020F0302020204030204"/>
          </a:endParaRPr>
        </a:p>
      </dsp:txBody>
      <dsp:txXfrm>
        <a:off x="6306573" y="2739706"/>
        <a:ext cx="4320000" cy="1093500"/>
      </dsp:txXfrm>
    </dsp:sp>
    <dsp:sp modelId="{35FD45B4-0E29-4767-BF57-D182AF833D1E}">
      <dsp:nvSpPr>
        <dsp:cNvPr id="0" name=""/>
        <dsp:cNvSpPr/>
      </dsp:nvSpPr>
      <dsp:spPr>
        <a:xfrm>
          <a:off x="6306573" y="3897473"/>
          <a:ext cx="4320000" cy="40537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47A8B-A2C8-4686-B5FD-56B345E1607B}">
      <dsp:nvSpPr>
        <dsp:cNvPr id="0" name=""/>
        <dsp:cNvSpPr/>
      </dsp:nvSpPr>
      <dsp:spPr>
        <a:xfrm rot="5400000">
          <a:off x="4469782" y="-1441637"/>
          <a:ext cx="1698041" cy="500593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Kelli Grab – </a:t>
          </a:r>
          <a:r>
            <a:rPr lang="en-US" sz="1900" kern="1200" dirty="0">
              <a:hlinkClick xmlns:r="http://schemas.openxmlformats.org/officeDocument/2006/relationships" r:id="rId1"/>
            </a:rPr>
            <a:t>kelli.grab@nysed.gov</a:t>
          </a:r>
          <a:endParaRPr lang="en-US" sz="1900" kern="1200" dirty="0"/>
        </a:p>
        <a:p>
          <a:pPr marL="342900" lvl="2" indent="-171450" algn="l" defTabSz="844550" rtl="0">
            <a:lnSpc>
              <a:spcPct val="90000"/>
            </a:lnSpc>
            <a:spcBef>
              <a:spcPct val="0"/>
            </a:spcBef>
            <a:spcAft>
              <a:spcPct val="15000"/>
            </a:spcAft>
            <a:buChar char="•"/>
          </a:pPr>
          <a:r>
            <a:rPr lang="en-US" sz="1900" kern="1200"/>
            <a:t>Associate in Instructional Services – Agriculture</a:t>
          </a:r>
          <a:r>
            <a:rPr lang="en-US" sz="1900" kern="1200">
              <a:latin typeface="Calibri Light" panose="020F0302020204030204"/>
            </a:rPr>
            <a:t>,</a:t>
          </a:r>
          <a:r>
            <a:rPr lang="en-US" sz="1900" kern="1200"/>
            <a:t> Family and Consumer Sciences</a:t>
          </a:r>
          <a:r>
            <a:rPr lang="en-US" sz="1900" kern="1200">
              <a:latin typeface="Calibri Light" panose="020F0302020204030204"/>
            </a:rPr>
            <a:t>, </a:t>
          </a:r>
          <a:r>
            <a:rPr lang="en-US" sz="1900" b="1" kern="1200">
              <a:latin typeface="Calibri Light" panose="020F0302020204030204"/>
            </a:rPr>
            <a:t>and middle level CTE</a:t>
          </a:r>
          <a:r>
            <a:rPr lang="en-US" sz="1900" kern="1200" dirty="0">
              <a:latin typeface="Calibri Light" panose="020F0302020204030204"/>
            </a:rPr>
            <a:t> </a:t>
          </a:r>
          <a:endParaRPr lang="en-US" sz="1900" kern="1200" dirty="0"/>
        </a:p>
      </dsp:txBody>
      <dsp:txXfrm rot="-5400000">
        <a:off x="2815837" y="295200"/>
        <a:ext cx="4923040" cy="1532257"/>
      </dsp:txXfrm>
    </dsp:sp>
    <dsp:sp modelId="{2E149E72-ED94-4782-8FDD-0B4AAA65CE82}">
      <dsp:nvSpPr>
        <dsp:cNvPr id="0" name=""/>
        <dsp:cNvSpPr/>
      </dsp:nvSpPr>
      <dsp:spPr>
        <a:xfrm>
          <a:off x="0" y="53"/>
          <a:ext cx="2815837" cy="21225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CTE Office</a:t>
          </a:r>
        </a:p>
      </dsp:txBody>
      <dsp:txXfrm>
        <a:off x="103614" y="103667"/>
        <a:ext cx="2608609" cy="1915324"/>
      </dsp:txXfrm>
    </dsp:sp>
    <dsp:sp modelId="{7AC86796-43B8-460D-BD95-67C43CAD369D}">
      <dsp:nvSpPr>
        <dsp:cNvPr id="0" name=""/>
        <dsp:cNvSpPr/>
      </dsp:nvSpPr>
      <dsp:spPr>
        <a:xfrm rot="5400000">
          <a:off x="4469782" y="787042"/>
          <a:ext cx="1698041" cy="500593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Field associate for each region of NY</a:t>
          </a:r>
        </a:p>
        <a:p>
          <a:pPr marL="171450" lvl="1" indent="-171450" algn="l" defTabSz="844550" rtl="0">
            <a:lnSpc>
              <a:spcPct val="90000"/>
            </a:lnSpc>
            <a:spcBef>
              <a:spcPct val="0"/>
            </a:spcBef>
            <a:spcAft>
              <a:spcPct val="15000"/>
            </a:spcAft>
            <a:buChar char="•"/>
          </a:pPr>
          <a:r>
            <a:rPr lang="en-US" sz="1900" kern="1200"/>
            <a:t>Support in the </a:t>
          </a:r>
          <a:r>
            <a:rPr lang="en-US" sz="1900" b="1" kern="1200">
              <a:latin typeface="Calibri Light" panose="020F0302020204030204"/>
            </a:rPr>
            <a:t>approval</a:t>
          </a:r>
          <a:r>
            <a:rPr lang="en-US" sz="1900" b="1" kern="1200"/>
            <a:t> </a:t>
          </a:r>
          <a:r>
            <a:rPr lang="en-US" sz="1900" b="1" kern="1200">
              <a:latin typeface="Calibri Light" panose="020F0302020204030204"/>
            </a:rPr>
            <a:t>process</a:t>
          </a:r>
          <a:r>
            <a:rPr lang="en-US" sz="1900" kern="1200">
              <a:latin typeface="Calibri Light" panose="020F0302020204030204"/>
            </a:rPr>
            <a:t> </a:t>
          </a:r>
          <a:r>
            <a:rPr lang="en-US" sz="1900" kern="1200"/>
            <a:t>and all things NY CTE</a:t>
          </a:r>
        </a:p>
        <a:p>
          <a:pPr marL="171450" lvl="1" indent="-171450" algn="l" defTabSz="844550">
            <a:lnSpc>
              <a:spcPct val="90000"/>
            </a:lnSpc>
            <a:spcBef>
              <a:spcPct val="0"/>
            </a:spcBef>
            <a:spcAft>
              <a:spcPct val="15000"/>
            </a:spcAft>
            <a:buChar char="•"/>
          </a:pPr>
          <a:r>
            <a:rPr lang="en-US" sz="1900" kern="1200"/>
            <a:t>Professional Learning Communities</a:t>
          </a:r>
        </a:p>
        <a:p>
          <a:pPr marL="171450" lvl="1" indent="-171450" algn="l" defTabSz="844550">
            <a:lnSpc>
              <a:spcPct val="90000"/>
            </a:lnSpc>
            <a:spcBef>
              <a:spcPct val="0"/>
            </a:spcBef>
            <a:spcAft>
              <a:spcPct val="15000"/>
            </a:spcAft>
            <a:buChar char="•"/>
          </a:pPr>
          <a:r>
            <a:rPr lang="en-US" sz="1900" kern="1200"/>
            <a:t>All services are free of charge </a:t>
          </a:r>
        </a:p>
      </dsp:txBody>
      <dsp:txXfrm rot="-5400000">
        <a:off x="2815837" y="2523879"/>
        <a:ext cx="4923040" cy="1532257"/>
      </dsp:txXfrm>
    </dsp:sp>
    <dsp:sp modelId="{345C67B6-D7BB-4422-953B-DD2CA88402DA}">
      <dsp:nvSpPr>
        <dsp:cNvPr id="0" name=""/>
        <dsp:cNvSpPr/>
      </dsp:nvSpPr>
      <dsp:spPr>
        <a:xfrm>
          <a:off x="0" y="2228732"/>
          <a:ext cx="2815837" cy="21225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CTE Technical Assistance Center of NY (TAC)</a:t>
          </a:r>
        </a:p>
      </dsp:txBody>
      <dsp:txXfrm>
        <a:off x="103614" y="2332346"/>
        <a:ext cx="2608609" cy="19153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59508-E64E-46DB-A631-E8F7AADF8EC9}" type="datetimeFigureOut">
              <a:t>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4B1F78-1529-475B-9A01-983B4C04D897}" type="slidenum">
              <a:t>‹#›</a:t>
            </a:fld>
            <a:endParaRPr lang="en-US"/>
          </a:p>
        </p:txBody>
      </p:sp>
    </p:spTree>
    <p:extLst>
      <p:ext uri="{BB962C8B-B14F-4D97-AF65-F5344CB8AC3E}">
        <p14:creationId xmlns:p14="http://schemas.microsoft.com/office/powerpoint/2010/main" val="2818418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Put in chat:</a:t>
            </a:r>
            <a:r>
              <a:rPr lang="en-US" dirty="0">
                <a:cs typeface="Calibri"/>
              </a:rPr>
              <a:t> On a scale from 1 to 5 (1 being very unfamiliar and 5 being very familiar) how familiar would you say you are with the NYSED CTE program approval process?</a:t>
            </a:r>
          </a:p>
        </p:txBody>
      </p:sp>
      <p:sp>
        <p:nvSpPr>
          <p:cNvPr id="4" name="Slide Number Placeholder 3"/>
          <p:cNvSpPr>
            <a:spLocks noGrp="1"/>
          </p:cNvSpPr>
          <p:nvPr>
            <p:ph type="sldNum" sz="quarter" idx="5"/>
          </p:nvPr>
        </p:nvSpPr>
        <p:spPr/>
        <p:txBody>
          <a:bodyPr/>
          <a:lstStyle/>
          <a:p>
            <a:fld id="{954B1F78-1529-475B-9A01-983B4C04D897}" type="slidenum">
              <a:t>2</a:t>
            </a:fld>
            <a:endParaRPr lang="en-US"/>
          </a:p>
        </p:txBody>
      </p:sp>
    </p:spTree>
    <p:extLst>
      <p:ext uri="{BB962C8B-B14F-4D97-AF65-F5344CB8AC3E}">
        <p14:creationId xmlns:p14="http://schemas.microsoft.com/office/powerpoint/2010/main" val="56929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nysed.gov/career-technical-education/employability-profil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www.nysed.gov/career-technical-education/postsecondary-articulation-agreement" TargetMode="External"/><Relationship Id="rId3" Type="http://schemas.openxmlformats.org/officeDocument/2006/relationships/diagramLayout" Target="../diagrams/layout5.xml"/><Relationship Id="rId7" Type="http://schemas.openxmlformats.org/officeDocument/2006/relationships/image" Target="../media/image5.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6.xml"/><Relationship Id="rId7" Type="http://schemas.openxmlformats.org/officeDocument/2006/relationships/hyperlink" Target="http://www.nysed.gov/career-technical-education/technical-assessment" TargetMode="Externa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nysed.gov/career-technical-education/program-faculty"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www.nysed.gov/career-technical-education/external-review" TargetMode="External"/><Relationship Id="rId3" Type="http://schemas.openxmlformats.org/officeDocument/2006/relationships/diagramLayout" Target="../diagrams/layout7.xml"/><Relationship Id="rId7" Type="http://schemas.openxmlformats.org/officeDocument/2006/relationships/image" Target="../media/image21.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www.nysed.gov/career-technical-education/applications-cte-program-approval"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8.xml"/><Relationship Id="rId7" Type="http://schemas.openxmlformats.org/officeDocument/2006/relationships/image" Target="../media/image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25.png"/><Relationship Id="rId4" Type="http://schemas.openxmlformats.org/officeDocument/2006/relationships/diagramQuickStyle" Target="../diagrams/quickStyle8.xml"/><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nysed.gov/career-technical-education/perkins-overview" TargetMode="External"/><Relationship Id="rId1" Type="http://schemas.openxmlformats.org/officeDocument/2006/relationships/slideLayout" Target="../slideLayouts/slideLayout2.xml"/><Relationship Id="rId5" Type="http://schemas.openxmlformats.org/officeDocument/2006/relationships/hyperlink" Target="mailto:EMSCCTE@nysed.gov" TargetMode="External"/><Relationship Id="rId4" Type="http://schemas.openxmlformats.org/officeDocument/2006/relationships/hyperlink" Target="http://www.nysed.gov/career-technical-education/perkin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dropbox.com/sh/ij4u90vxhavvkv8/AACFIGDchpsGHLkw-i0NM6Vha?dl=0" TargetMode="External"/><Relationship Id="rId2" Type="http://schemas.openxmlformats.org/officeDocument/2006/relationships/hyperlink" Target="mailto:jdevries@uvstorm.org"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openxmlformats.org/officeDocument/2006/relationships/hyperlink" Target="http://www.nysed.gov/career-technical-education/self-study" TargetMode="External"/><Relationship Id="rId3" Type="http://schemas.openxmlformats.org/officeDocument/2006/relationships/diagramLayout" Target="../diagrams/layout4.xml"/><Relationship Id="rId7" Type="http://schemas.openxmlformats.org/officeDocument/2006/relationships/hyperlink" Target="http://www.nysed.gov/career-technical-education/guidelines-cte-program-approval" TargetMode="Externa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www.nysed.gov/career-technical-education/integrated-and-specialized-academics" TargetMode="External"/><Relationship Id="rId5" Type="http://schemas.openxmlformats.org/officeDocument/2006/relationships/hyperlink" Target="http://www.nysed.gov/common/nysed/files/programs/career-technical-education/new-york-state-career-financial-management-curriculum-framework-preliminary-release-june-2018.pdf" TargetMode="External"/><Relationship Id="rId4" Type="http://schemas.openxmlformats.org/officeDocument/2006/relationships/hyperlink" Target="http://www.nysed.gov/career-technical-education/program-content"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departmentofed/16633138361"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www.nysed.gov/career-technical-education/work-based-learning" TargetMode="External"/><Relationship Id="rId4"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B75EAFE-DFB2-9EB7-A1E8-8B317A6725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8000" b="1">
                <a:solidFill>
                  <a:srgbClr val="FFFFFF"/>
                </a:solidFill>
                <a:cs typeface="Calibri Light"/>
              </a:rPr>
              <a:t>NYSED Approved CTE Programs in Agriculture</a:t>
            </a:r>
            <a:br>
              <a:rPr lang="en-US" b="1">
                <a:cs typeface="Calibri Light"/>
              </a:rPr>
            </a:br>
            <a:endParaRPr lang="en-US" sz="4000" b="1">
              <a:solidFill>
                <a:srgbClr val="FFFFFF"/>
              </a:solidFill>
              <a:cs typeface="Calibri Light"/>
            </a:endParaRPr>
          </a:p>
        </p:txBody>
      </p:sp>
      <p:sp>
        <p:nvSpPr>
          <p:cNvPr id="3" name="Subtitle 2"/>
          <p:cNvSpPr>
            <a:spLocks noGrp="1"/>
          </p:cNvSpPr>
          <p:nvPr>
            <p:ph type="subTitle" idx="1"/>
          </p:nvPr>
        </p:nvSpPr>
        <p:spPr>
          <a:xfrm>
            <a:off x="1100051" y="3781887"/>
            <a:ext cx="10058400" cy="1572863"/>
          </a:xfrm>
          <a:effectLst>
            <a:outerShdw blurRad="50800" dist="38100" dir="2700000" algn="tl" rotWithShape="0">
              <a:prstClr val="black">
                <a:alpha val="40000"/>
              </a:prstClr>
            </a:outerShdw>
          </a:effectLst>
        </p:spPr>
        <p:txBody>
          <a:bodyPr vert="horz" lIns="91440" tIns="45720" rIns="91440" bIns="45720" rtlCol="0" anchor="t">
            <a:normAutofit/>
          </a:bodyPr>
          <a:lstStyle/>
          <a:p>
            <a:r>
              <a:rPr lang="en-US" sz="2800" b="1">
                <a:solidFill>
                  <a:srgbClr val="FFFFFF"/>
                </a:solidFill>
                <a:cs typeface="Calibri"/>
              </a:rPr>
              <a:t>Kelli Grab</a:t>
            </a:r>
          </a:p>
          <a:p>
            <a:r>
              <a:rPr lang="en-US" sz="2800" b="1">
                <a:solidFill>
                  <a:srgbClr val="FFFFFF"/>
                </a:solidFill>
                <a:cs typeface="Calibri"/>
              </a:rPr>
              <a:t>Associate in Instructional Services, Agriculture</a:t>
            </a:r>
          </a:p>
          <a:p>
            <a:r>
              <a:rPr lang="en-US" sz="2800" b="1">
                <a:solidFill>
                  <a:srgbClr val="FFFFFF"/>
                </a:solidFill>
                <a:cs typeface="Calibri"/>
              </a:rPr>
              <a:t>Career and Technical Education Office, NYSED </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AF82A1F-510C-8036-7259-D19C49A7E79B}"/>
              </a:ext>
            </a:extLst>
          </p:cNvPr>
          <p:cNvSpPr>
            <a:spLocks noGrp="1"/>
          </p:cNvSpPr>
          <p:nvPr>
            <p:ph type="title"/>
          </p:nvPr>
        </p:nvSpPr>
        <p:spPr>
          <a:xfrm>
            <a:off x="934872" y="982272"/>
            <a:ext cx="3388419" cy="4560970"/>
          </a:xfrm>
        </p:spPr>
        <p:txBody>
          <a:bodyPr>
            <a:normAutofit/>
          </a:bodyPr>
          <a:lstStyle/>
          <a:p>
            <a:r>
              <a:rPr lang="en-US" sz="4000">
                <a:solidFill>
                  <a:srgbClr val="FFFFFF"/>
                </a:solidFill>
                <a:cs typeface="Calibri Light"/>
              </a:rPr>
              <a:t>Employability Profile </a:t>
            </a:r>
            <a:endParaRPr lang="en-US" sz="400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D7589FB6-4993-C1D9-D5D0-2A25ACCDAC04}"/>
              </a:ext>
            </a:extLst>
          </p:cNvPr>
          <p:cNvSpPr>
            <a:spLocks noGrp="1"/>
          </p:cNvSpPr>
          <p:nvPr>
            <p:ph idx="1"/>
          </p:nvPr>
        </p:nvSpPr>
        <p:spPr>
          <a:xfrm>
            <a:off x="5211129" y="2465932"/>
            <a:ext cx="5948831" cy="4393244"/>
          </a:xfrm>
        </p:spPr>
        <p:txBody>
          <a:bodyPr vert="horz" lIns="91440" tIns="45720" rIns="91440" bIns="45720" rtlCol="0" anchor="ctr">
            <a:noAutofit/>
          </a:bodyPr>
          <a:lstStyle/>
          <a:p>
            <a:r>
              <a:rPr lang="en-US" sz="2000" dirty="0">
                <a:solidFill>
                  <a:srgbClr val="FEFFFF"/>
                </a:solidFill>
                <a:cs typeface="Calibri"/>
              </a:rPr>
              <a:t>The employability profile is a tool developed to access the technical knowledge and skill students </a:t>
            </a:r>
            <a:r>
              <a:rPr lang="en-US" sz="2000">
                <a:solidFill>
                  <a:srgbClr val="FEFFFF"/>
                </a:solidFill>
                <a:cs typeface="Calibri"/>
              </a:rPr>
              <a:t>gain while completing CTE program. </a:t>
            </a:r>
          </a:p>
          <a:p>
            <a:pPr lvl="1"/>
            <a:r>
              <a:rPr lang="en-US" sz="2000" dirty="0">
                <a:solidFill>
                  <a:srgbClr val="FEFFFF"/>
                </a:solidFill>
                <a:ea typeface="+mn-lt"/>
                <a:cs typeface="+mn-lt"/>
              </a:rPr>
              <a:t>Reflects the program of study and aligns with program content, skills acquired from work-based learning experiences, and skills from the technical assessment </a:t>
            </a:r>
            <a:endParaRPr lang="en-US" sz="2000" dirty="0">
              <a:solidFill>
                <a:srgbClr val="FEFFFF"/>
              </a:solidFill>
              <a:cs typeface="Calibri"/>
            </a:endParaRPr>
          </a:p>
          <a:p>
            <a:pPr lvl="1"/>
            <a:r>
              <a:rPr lang="en-US" sz="2000" dirty="0">
                <a:solidFill>
                  <a:srgbClr val="FEFFFF"/>
                </a:solidFill>
                <a:ea typeface="+mn-lt"/>
                <a:cs typeface="+mn-lt"/>
              </a:rPr>
              <a:t>Identifies technical knowledge and work-related skills as actionable tasks and practices that can be measured  </a:t>
            </a:r>
            <a:endParaRPr lang="en-US" sz="2000" dirty="0">
              <a:solidFill>
                <a:srgbClr val="FEFFFF"/>
              </a:solidFill>
              <a:cs typeface="Calibri" panose="020F0502020204030204"/>
            </a:endParaRPr>
          </a:p>
          <a:p>
            <a:pPr lvl="1"/>
            <a:r>
              <a:rPr lang="en-US" sz="2000" dirty="0">
                <a:solidFill>
                  <a:srgbClr val="FEFFFF"/>
                </a:solidFill>
                <a:ea typeface="+mn-lt"/>
                <a:cs typeface="+mn-lt"/>
              </a:rPr>
              <a:t>Contains a clear rating scale with measurable indicators for student achievement  </a:t>
            </a:r>
            <a:endParaRPr lang="en-US" sz="2000" dirty="0">
              <a:solidFill>
                <a:srgbClr val="FEFFFF"/>
              </a:solidFill>
              <a:cs typeface="Calibri" panose="020F0502020204030204"/>
            </a:endParaRPr>
          </a:p>
          <a:p>
            <a:pPr lvl="1"/>
            <a:r>
              <a:rPr lang="en-US" sz="2000" dirty="0">
                <a:solidFill>
                  <a:srgbClr val="FEFFFF"/>
                </a:solidFill>
                <a:ea typeface="+mn-lt"/>
                <a:cs typeface="+mn-lt"/>
              </a:rPr>
              <a:t>Identifies end of program outcomes, such as endorsements and/or licensure </a:t>
            </a:r>
            <a:endParaRPr lang="en-US" sz="2000" dirty="0">
              <a:solidFill>
                <a:srgbClr val="FEFFFF"/>
              </a:solidFill>
              <a:cs typeface="Calibri"/>
            </a:endParaRPr>
          </a:p>
          <a:p>
            <a:pPr lvl="1"/>
            <a:endParaRPr lang="en-US" sz="1700">
              <a:solidFill>
                <a:srgbClr val="FEFFFF"/>
              </a:solidFill>
              <a:cs typeface="Calibri"/>
            </a:endParaRPr>
          </a:p>
          <a:p>
            <a:endParaRPr lang="en-US" sz="1700">
              <a:solidFill>
                <a:srgbClr val="FEFFFF"/>
              </a:solidFill>
              <a:cs typeface="Calibri"/>
            </a:endParaRPr>
          </a:p>
          <a:p>
            <a:pPr lvl="1"/>
            <a:endParaRPr lang="en-US" sz="1700">
              <a:solidFill>
                <a:srgbClr val="FEFFFF"/>
              </a:solidFill>
              <a:cs typeface="Calibri"/>
            </a:endParaRPr>
          </a:p>
          <a:p>
            <a:pPr lvl="1"/>
            <a:endParaRPr lang="en-US" sz="1700">
              <a:solidFill>
                <a:srgbClr val="FEFFFF"/>
              </a:solidFill>
              <a:cs typeface="Calibri"/>
            </a:endParaRPr>
          </a:p>
          <a:p>
            <a:endParaRPr lang="en-US" sz="1700">
              <a:solidFill>
                <a:srgbClr val="FEFFFF"/>
              </a:solidFill>
              <a:cs typeface="Calibri"/>
            </a:endParaRPr>
          </a:p>
        </p:txBody>
      </p:sp>
      <p:sp>
        <p:nvSpPr>
          <p:cNvPr id="5" name="TextBox 1">
            <a:extLst>
              <a:ext uri="{FF2B5EF4-FFF2-40B4-BE49-F238E27FC236}">
                <a16:creationId xmlns:a16="http://schemas.microsoft.com/office/drawing/2014/main" id="{CE2D31FC-B1EC-A3E6-B867-4F69357AC067}"/>
              </a:ext>
            </a:extLst>
          </p:cNvPr>
          <p:cNvSpPr txBox="1"/>
          <p:nvPr/>
        </p:nvSpPr>
        <p:spPr>
          <a:xfrm>
            <a:off x="8647074" y="338188"/>
            <a:ext cx="3081617"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mn-lt"/>
                <a:cs typeface="+mn-lt"/>
                <a:hlinkClick r:id="rId2"/>
              </a:rPr>
              <a:t>Employability Profile | New York State Education Department (nysed.gov)</a:t>
            </a:r>
            <a:endParaRPr lang="en-US">
              <a:ea typeface="+mn-lt"/>
              <a:cs typeface="+mn-lt"/>
            </a:endParaRPr>
          </a:p>
        </p:txBody>
      </p:sp>
      <p:pic>
        <p:nvPicPr>
          <p:cNvPr id="7" name="Picture 8" descr="Text&#10;&#10;Description automatically generated">
            <a:extLst>
              <a:ext uri="{FF2B5EF4-FFF2-40B4-BE49-F238E27FC236}">
                <a16:creationId xmlns:a16="http://schemas.microsoft.com/office/drawing/2014/main" id="{88EAB60F-F4F0-BD6A-4BE8-26555B660F8A}"/>
              </a:ext>
            </a:extLst>
          </p:cNvPr>
          <p:cNvPicPr>
            <a:picLocks noChangeAspect="1"/>
          </p:cNvPicPr>
          <p:nvPr/>
        </p:nvPicPr>
        <p:blipFill>
          <a:blip r:embed="rId3"/>
          <a:stretch>
            <a:fillRect/>
          </a:stretch>
        </p:blipFill>
        <p:spPr>
          <a:xfrm>
            <a:off x="9446654" y="6157991"/>
            <a:ext cx="2743200" cy="702411"/>
          </a:xfrm>
          <a:prstGeom prst="rect">
            <a:avLst/>
          </a:prstGeom>
        </p:spPr>
      </p:pic>
    </p:spTree>
    <p:extLst>
      <p:ext uri="{BB962C8B-B14F-4D97-AF65-F5344CB8AC3E}">
        <p14:creationId xmlns:p14="http://schemas.microsoft.com/office/powerpoint/2010/main" val="3697447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ble&#10;&#10;Description automatically generated">
            <a:extLst>
              <a:ext uri="{FF2B5EF4-FFF2-40B4-BE49-F238E27FC236}">
                <a16:creationId xmlns:a16="http://schemas.microsoft.com/office/drawing/2014/main" id="{39C2805C-4513-C67B-39E9-498FFCDD2C46}"/>
              </a:ext>
            </a:extLst>
          </p:cNvPr>
          <p:cNvPicPr>
            <a:picLocks noChangeAspect="1"/>
          </p:cNvPicPr>
          <p:nvPr/>
        </p:nvPicPr>
        <p:blipFill>
          <a:blip r:embed="rId2"/>
          <a:stretch>
            <a:fillRect/>
          </a:stretch>
        </p:blipFill>
        <p:spPr>
          <a:xfrm>
            <a:off x="399504" y="94297"/>
            <a:ext cx="5490651" cy="6687223"/>
          </a:xfrm>
          <a:prstGeom prst="rect">
            <a:avLst/>
          </a:prstGeom>
        </p:spPr>
      </p:pic>
      <p:pic>
        <p:nvPicPr>
          <p:cNvPr id="3" name="Picture 3" descr="Application, table, Word&#10;&#10;Description automatically generated">
            <a:extLst>
              <a:ext uri="{FF2B5EF4-FFF2-40B4-BE49-F238E27FC236}">
                <a16:creationId xmlns:a16="http://schemas.microsoft.com/office/drawing/2014/main" id="{3B645A3C-7ED1-065C-DB1D-A18534E3D1A6}"/>
              </a:ext>
            </a:extLst>
          </p:cNvPr>
          <p:cNvPicPr>
            <a:picLocks noChangeAspect="1"/>
          </p:cNvPicPr>
          <p:nvPr/>
        </p:nvPicPr>
        <p:blipFill>
          <a:blip r:embed="rId3"/>
          <a:stretch>
            <a:fillRect/>
          </a:stretch>
        </p:blipFill>
        <p:spPr>
          <a:xfrm>
            <a:off x="6034627" y="161338"/>
            <a:ext cx="5489502" cy="6621527"/>
          </a:xfrm>
          <a:prstGeom prst="rect">
            <a:avLst/>
          </a:prstGeom>
        </p:spPr>
      </p:pic>
    </p:spTree>
    <p:extLst>
      <p:ext uri="{BB962C8B-B14F-4D97-AF65-F5344CB8AC3E}">
        <p14:creationId xmlns:p14="http://schemas.microsoft.com/office/powerpoint/2010/main" val="1201743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69BE40-5B26-D8ED-23F8-7EDFEDE3C6B9}"/>
              </a:ext>
            </a:extLst>
          </p:cNvPr>
          <p:cNvSpPr>
            <a:spLocks noGrp="1"/>
          </p:cNvSpPr>
          <p:nvPr>
            <p:ph type="title"/>
          </p:nvPr>
        </p:nvSpPr>
        <p:spPr>
          <a:xfrm>
            <a:off x="643467" y="321734"/>
            <a:ext cx="10905066" cy="1135737"/>
          </a:xfrm>
        </p:spPr>
        <p:txBody>
          <a:bodyPr>
            <a:normAutofit/>
          </a:bodyPr>
          <a:lstStyle/>
          <a:p>
            <a:r>
              <a:rPr lang="en-US" sz="3600">
                <a:cs typeface="Calibri Light"/>
              </a:rPr>
              <a:t>Articulation Agreement </a:t>
            </a:r>
            <a:endParaRPr lang="en-US" sz="3600"/>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E311BF3-EC27-9C1F-5DF2-34A46EC39892}"/>
              </a:ext>
            </a:extLst>
          </p:cNvPr>
          <p:cNvGraphicFramePr>
            <a:graphicFrameLocks noGrp="1"/>
          </p:cNvGraphicFramePr>
          <p:nvPr>
            <p:ph idx="1"/>
            <p:extLst>
              <p:ext uri="{D42A27DB-BD31-4B8C-83A1-F6EECF244321}">
                <p14:modId xmlns:p14="http://schemas.microsoft.com/office/powerpoint/2010/main" val="2156140497"/>
              </p:ext>
            </p:extLst>
          </p:nvPr>
        </p:nvGraphicFramePr>
        <p:xfrm>
          <a:off x="838200" y="1331935"/>
          <a:ext cx="11266867" cy="4845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2" name="Picture 32" descr="Text&#10;&#10;Description automatically generated">
            <a:extLst>
              <a:ext uri="{FF2B5EF4-FFF2-40B4-BE49-F238E27FC236}">
                <a16:creationId xmlns:a16="http://schemas.microsoft.com/office/drawing/2014/main" id="{E68045B3-D3B9-09A4-191D-181EC91C07AB}"/>
              </a:ext>
            </a:extLst>
          </p:cNvPr>
          <p:cNvPicPr>
            <a:picLocks noChangeAspect="1"/>
          </p:cNvPicPr>
          <p:nvPr/>
        </p:nvPicPr>
        <p:blipFill>
          <a:blip r:embed="rId7"/>
          <a:stretch>
            <a:fillRect/>
          </a:stretch>
        </p:blipFill>
        <p:spPr>
          <a:xfrm>
            <a:off x="9317865" y="5964808"/>
            <a:ext cx="2743200" cy="702411"/>
          </a:xfrm>
          <a:prstGeom prst="rect">
            <a:avLst/>
          </a:prstGeom>
        </p:spPr>
      </p:pic>
      <p:sp>
        <p:nvSpPr>
          <p:cNvPr id="33" name="TextBox 1">
            <a:extLst>
              <a:ext uri="{FF2B5EF4-FFF2-40B4-BE49-F238E27FC236}">
                <a16:creationId xmlns:a16="http://schemas.microsoft.com/office/drawing/2014/main" id="{8110BE94-18EE-65A4-7D3F-688CD68A33FC}"/>
              </a:ext>
            </a:extLst>
          </p:cNvPr>
          <p:cNvSpPr txBox="1"/>
          <p:nvPr/>
        </p:nvSpPr>
        <p:spPr>
          <a:xfrm>
            <a:off x="8447302" y="321813"/>
            <a:ext cx="3459815"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mn-lt"/>
                <a:cs typeface="+mn-lt"/>
                <a:hlinkClick r:id="rId8"/>
              </a:rPr>
              <a:t>Postsecondary Articulation Agreement | New York State Education Department (nysed.gov)</a:t>
            </a:r>
            <a:endParaRPr lang="en-US"/>
          </a:p>
        </p:txBody>
      </p:sp>
    </p:spTree>
    <p:extLst>
      <p:ext uri="{BB962C8B-B14F-4D97-AF65-F5344CB8AC3E}">
        <p14:creationId xmlns:p14="http://schemas.microsoft.com/office/powerpoint/2010/main" val="1896046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C1E050-9009-D913-AE9D-A67FE4FC25B3}"/>
              </a:ext>
            </a:extLst>
          </p:cNvPr>
          <p:cNvSpPr>
            <a:spLocks noGrp="1"/>
          </p:cNvSpPr>
          <p:nvPr>
            <p:ph type="title"/>
          </p:nvPr>
        </p:nvSpPr>
        <p:spPr>
          <a:xfrm>
            <a:off x="524741" y="620392"/>
            <a:ext cx="3808268" cy="5504688"/>
          </a:xfrm>
        </p:spPr>
        <p:txBody>
          <a:bodyPr>
            <a:normAutofit/>
          </a:bodyPr>
          <a:lstStyle/>
          <a:p>
            <a:r>
              <a:rPr lang="en-US" sz="5600">
                <a:solidFill>
                  <a:schemeClr val="bg1"/>
                </a:solidFill>
                <a:cs typeface="Calibri Light"/>
              </a:rPr>
              <a:t>Technical Assessment </a:t>
            </a:r>
            <a:endParaRPr lang="en-US" sz="5600">
              <a:solidFill>
                <a:schemeClr val="bg1"/>
              </a:solidFill>
            </a:endParaRPr>
          </a:p>
        </p:txBody>
      </p:sp>
      <p:graphicFrame>
        <p:nvGraphicFramePr>
          <p:cNvPr id="5" name="Content Placeholder 2">
            <a:extLst>
              <a:ext uri="{FF2B5EF4-FFF2-40B4-BE49-F238E27FC236}">
                <a16:creationId xmlns:a16="http://schemas.microsoft.com/office/drawing/2014/main" id="{8490E635-0CC4-3DDC-EDAB-2141264B9B8E}"/>
              </a:ext>
            </a:extLst>
          </p:cNvPr>
          <p:cNvGraphicFramePr>
            <a:graphicFrameLocks noGrp="1"/>
          </p:cNvGraphicFramePr>
          <p:nvPr>
            <p:ph idx="1"/>
            <p:extLst>
              <p:ext uri="{D42A27DB-BD31-4B8C-83A1-F6EECF244321}">
                <p14:modId xmlns:p14="http://schemas.microsoft.com/office/powerpoint/2010/main" val="1869618958"/>
              </p:ext>
            </p:extLst>
          </p:nvPr>
        </p:nvGraphicFramePr>
        <p:xfrm>
          <a:off x="5307403" y="920899"/>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
            <a:extLst>
              <a:ext uri="{FF2B5EF4-FFF2-40B4-BE49-F238E27FC236}">
                <a16:creationId xmlns:a16="http://schemas.microsoft.com/office/drawing/2014/main" id="{1DA0E023-F81A-1387-CC23-5BB0474E187E}"/>
              </a:ext>
            </a:extLst>
          </p:cNvPr>
          <p:cNvSpPr txBox="1"/>
          <p:nvPr/>
        </p:nvSpPr>
        <p:spPr>
          <a:xfrm>
            <a:off x="8909189" y="1302"/>
            <a:ext cx="3286638"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mn-lt"/>
                <a:cs typeface="+mn-lt"/>
                <a:hlinkClick r:id="rId7"/>
              </a:rPr>
              <a:t>Technical Assessment | New York State Education Department (nysed.gov)</a:t>
            </a:r>
            <a:endParaRPr lang="en-US"/>
          </a:p>
        </p:txBody>
      </p:sp>
      <p:pic>
        <p:nvPicPr>
          <p:cNvPr id="19" name="Picture 19" descr="Text&#10;&#10;Description automatically generated">
            <a:extLst>
              <a:ext uri="{FF2B5EF4-FFF2-40B4-BE49-F238E27FC236}">
                <a16:creationId xmlns:a16="http://schemas.microsoft.com/office/drawing/2014/main" id="{61C8849D-82DC-F828-846F-9B115BF01285}"/>
              </a:ext>
            </a:extLst>
          </p:cNvPr>
          <p:cNvPicPr>
            <a:picLocks noChangeAspect="1"/>
          </p:cNvPicPr>
          <p:nvPr/>
        </p:nvPicPr>
        <p:blipFill>
          <a:blip r:embed="rId8"/>
          <a:stretch>
            <a:fillRect/>
          </a:stretch>
        </p:blipFill>
        <p:spPr>
          <a:xfrm>
            <a:off x="9242738" y="6072132"/>
            <a:ext cx="2743200" cy="702411"/>
          </a:xfrm>
          <a:prstGeom prst="rect">
            <a:avLst/>
          </a:prstGeom>
        </p:spPr>
      </p:pic>
    </p:spTree>
    <p:extLst>
      <p:ext uri="{BB962C8B-B14F-4D97-AF65-F5344CB8AC3E}">
        <p14:creationId xmlns:p14="http://schemas.microsoft.com/office/powerpoint/2010/main" val="3766748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89133A-2388-FCF3-2439-910B8A380682}"/>
              </a:ext>
            </a:extLst>
          </p:cNvPr>
          <p:cNvSpPr>
            <a:spLocks noGrp="1"/>
          </p:cNvSpPr>
          <p:nvPr>
            <p:ph type="title"/>
          </p:nvPr>
        </p:nvSpPr>
        <p:spPr>
          <a:xfrm>
            <a:off x="686834" y="1153572"/>
            <a:ext cx="3200400" cy="4461163"/>
          </a:xfrm>
        </p:spPr>
        <p:txBody>
          <a:bodyPr>
            <a:normAutofit/>
          </a:bodyPr>
          <a:lstStyle/>
          <a:p>
            <a:r>
              <a:rPr lang="en-US">
                <a:solidFill>
                  <a:srgbClr val="FFFFFF"/>
                </a:solidFill>
                <a:cs typeface="Calibri Light"/>
              </a:rPr>
              <a:t>Faculty </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666AE4-8730-2BF1-9F4D-DB7E296CA8A5}"/>
              </a:ext>
            </a:extLst>
          </p:cNvPr>
          <p:cNvSpPr>
            <a:spLocks noGrp="1"/>
          </p:cNvSpPr>
          <p:nvPr>
            <p:ph idx="1"/>
          </p:nvPr>
        </p:nvSpPr>
        <p:spPr>
          <a:xfrm>
            <a:off x="4168266" y="1213823"/>
            <a:ext cx="6906491" cy="5585619"/>
          </a:xfrm>
        </p:spPr>
        <p:txBody>
          <a:bodyPr vert="horz" lIns="91440" tIns="45720" rIns="91440" bIns="45720" rtlCol="0" anchor="ctr">
            <a:normAutofit/>
          </a:bodyPr>
          <a:lstStyle/>
          <a:p>
            <a:r>
              <a:rPr lang="en-US">
                <a:cs typeface="Calibri"/>
              </a:rPr>
              <a:t>All coursework included in the NYSED approved CTE program must be taught by an appropriately certified agriculture teacher.</a:t>
            </a:r>
          </a:p>
          <a:p>
            <a:r>
              <a:rPr lang="en-US">
                <a:cs typeface="Calibri"/>
              </a:rPr>
              <a:t> Certification can include a classroom or CTE specific certification that aligns to the program content in the program. </a:t>
            </a:r>
          </a:p>
          <a:p>
            <a:pPr lvl="1"/>
            <a:r>
              <a:rPr lang="en-US">
                <a:cs typeface="Calibri"/>
              </a:rPr>
              <a:t>Classroom Certification Title</a:t>
            </a:r>
          </a:p>
          <a:p>
            <a:pPr lvl="2"/>
            <a:r>
              <a:rPr lang="en-US">
                <a:cs typeface="Calibri"/>
              </a:rPr>
              <a:t> Agriculture (k-12)</a:t>
            </a:r>
          </a:p>
          <a:p>
            <a:pPr lvl="1"/>
            <a:r>
              <a:rPr lang="en-US">
                <a:cs typeface="Calibri"/>
              </a:rPr>
              <a:t>CTE Certification Title</a:t>
            </a:r>
          </a:p>
          <a:p>
            <a:pPr lvl="2"/>
            <a:r>
              <a:rPr lang="en-US">
                <a:cs typeface="Calibri"/>
              </a:rPr>
              <a:t>Agriculture Engineering and Mechanics (7-12)</a:t>
            </a:r>
          </a:p>
          <a:p>
            <a:pPr lvl="2"/>
            <a:r>
              <a:rPr lang="en-US">
                <a:cs typeface="Calibri"/>
              </a:rPr>
              <a:t>Agriculture Production, Science, and Business (7-12)</a:t>
            </a:r>
          </a:p>
          <a:p>
            <a:pPr lvl="2"/>
            <a:r>
              <a:rPr lang="en-US">
                <a:cs typeface="Calibri"/>
              </a:rPr>
              <a:t>Animal Science (7-12)</a:t>
            </a:r>
          </a:p>
          <a:p>
            <a:pPr lvl="2"/>
            <a:r>
              <a:rPr lang="en-US">
                <a:cs typeface="Calibri"/>
              </a:rPr>
              <a:t>Natural Resources and Ecology (7-12)</a:t>
            </a:r>
          </a:p>
          <a:p>
            <a:pPr lvl="2"/>
            <a:r>
              <a:rPr lang="en-US">
                <a:cs typeface="Calibri"/>
              </a:rPr>
              <a:t>Plant Science (7-12) </a:t>
            </a:r>
          </a:p>
          <a:p>
            <a:endParaRPr lang="en-US">
              <a:cs typeface="Calibri"/>
            </a:endParaRPr>
          </a:p>
        </p:txBody>
      </p:sp>
      <p:sp>
        <p:nvSpPr>
          <p:cNvPr id="5" name="TextBox 1">
            <a:extLst>
              <a:ext uri="{FF2B5EF4-FFF2-40B4-BE49-F238E27FC236}">
                <a16:creationId xmlns:a16="http://schemas.microsoft.com/office/drawing/2014/main" id="{D5CCC3E6-A3DC-7224-135D-D2C8D178863A}"/>
              </a:ext>
            </a:extLst>
          </p:cNvPr>
          <p:cNvSpPr txBox="1"/>
          <p:nvPr/>
        </p:nvSpPr>
        <p:spPr>
          <a:xfrm>
            <a:off x="8803798" y="147728"/>
            <a:ext cx="3098426"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mn-lt"/>
                <a:cs typeface="+mn-lt"/>
                <a:hlinkClick r:id="rId2"/>
              </a:rPr>
              <a:t>Program Faculty | New York State Education Department (nysed.gov)</a:t>
            </a:r>
            <a:endParaRPr lang="en-US"/>
          </a:p>
        </p:txBody>
      </p:sp>
      <p:pic>
        <p:nvPicPr>
          <p:cNvPr id="7" name="Picture 8" descr="Text&#10;&#10;Description automatically generated">
            <a:extLst>
              <a:ext uri="{FF2B5EF4-FFF2-40B4-BE49-F238E27FC236}">
                <a16:creationId xmlns:a16="http://schemas.microsoft.com/office/drawing/2014/main" id="{08599788-4033-6B34-648A-4E35DA4F355F}"/>
              </a:ext>
            </a:extLst>
          </p:cNvPr>
          <p:cNvPicPr>
            <a:picLocks noChangeAspect="1"/>
          </p:cNvPicPr>
          <p:nvPr/>
        </p:nvPicPr>
        <p:blipFill>
          <a:blip r:embed="rId3"/>
          <a:stretch>
            <a:fillRect/>
          </a:stretch>
        </p:blipFill>
        <p:spPr>
          <a:xfrm>
            <a:off x="9328597" y="6018470"/>
            <a:ext cx="2743200" cy="702411"/>
          </a:xfrm>
          <a:prstGeom prst="rect">
            <a:avLst/>
          </a:prstGeom>
        </p:spPr>
      </p:pic>
    </p:spTree>
    <p:extLst>
      <p:ext uri="{BB962C8B-B14F-4D97-AF65-F5344CB8AC3E}">
        <p14:creationId xmlns:p14="http://schemas.microsoft.com/office/powerpoint/2010/main" val="4032060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4406E5-4C99-4381-1731-E4C5D60C9C96}"/>
              </a:ext>
            </a:extLst>
          </p:cNvPr>
          <p:cNvSpPr>
            <a:spLocks noGrp="1"/>
          </p:cNvSpPr>
          <p:nvPr>
            <p:ph type="title"/>
          </p:nvPr>
        </p:nvSpPr>
        <p:spPr>
          <a:xfrm>
            <a:off x="643467" y="321734"/>
            <a:ext cx="10905066" cy="1135737"/>
          </a:xfrm>
        </p:spPr>
        <p:txBody>
          <a:bodyPr>
            <a:normAutofit/>
          </a:bodyPr>
          <a:lstStyle/>
          <a:p>
            <a:r>
              <a:rPr lang="en-US" sz="3600">
                <a:cs typeface="Calibri Light"/>
              </a:rPr>
              <a:t>The External Review </a:t>
            </a:r>
            <a:endParaRPr lang="en-US" sz="3600"/>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0DDAE9C-0BCA-8A43-225A-D1C83EE02957}"/>
              </a:ext>
            </a:extLst>
          </p:cNvPr>
          <p:cNvGraphicFramePr>
            <a:graphicFrameLocks noGrp="1"/>
          </p:cNvGraphicFramePr>
          <p:nvPr>
            <p:ph idx="1"/>
            <p:extLst>
              <p:ext uri="{D42A27DB-BD31-4B8C-83A1-F6EECF244321}">
                <p14:modId xmlns:p14="http://schemas.microsoft.com/office/powerpoint/2010/main" val="1184063321"/>
              </p:ext>
            </p:extLst>
          </p:nvPr>
        </p:nvGraphicFramePr>
        <p:xfrm>
          <a:off x="365975" y="1095822"/>
          <a:ext cx="11857148" cy="5392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5" descr="Text&#10;&#10;Description automatically generated">
            <a:extLst>
              <a:ext uri="{FF2B5EF4-FFF2-40B4-BE49-F238E27FC236}">
                <a16:creationId xmlns:a16="http://schemas.microsoft.com/office/drawing/2014/main" id="{49C7DF18-36A5-BD8C-BFA9-3F7C3FBFDD40}"/>
              </a:ext>
            </a:extLst>
          </p:cNvPr>
          <p:cNvPicPr>
            <a:picLocks noChangeAspect="1"/>
          </p:cNvPicPr>
          <p:nvPr/>
        </p:nvPicPr>
        <p:blipFill>
          <a:blip r:embed="rId7"/>
          <a:stretch>
            <a:fillRect/>
          </a:stretch>
        </p:blipFill>
        <p:spPr>
          <a:xfrm>
            <a:off x="9332119" y="5969794"/>
            <a:ext cx="2743200" cy="704850"/>
          </a:xfrm>
          <a:prstGeom prst="rect">
            <a:avLst/>
          </a:prstGeom>
        </p:spPr>
      </p:pic>
      <p:sp>
        <p:nvSpPr>
          <p:cNvPr id="16" name="TextBox 1">
            <a:extLst>
              <a:ext uri="{FF2B5EF4-FFF2-40B4-BE49-F238E27FC236}">
                <a16:creationId xmlns:a16="http://schemas.microsoft.com/office/drawing/2014/main" id="{F8AEF224-3E5E-6C97-ECD0-7BDEDD7A7064}"/>
              </a:ext>
            </a:extLst>
          </p:cNvPr>
          <p:cNvSpPr txBox="1"/>
          <p:nvPr/>
        </p:nvSpPr>
        <p:spPr>
          <a:xfrm>
            <a:off x="8930180" y="133365"/>
            <a:ext cx="3078816"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mn-lt"/>
                <a:cs typeface="+mn-lt"/>
                <a:hlinkClick r:id="rId8"/>
              </a:rPr>
              <a:t>External Review | New York State Education Department (nysed.gov)</a:t>
            </a:r>
            <a:endParaRPr lang="en-US"/>
          </a:p>
        </p:txBody>
      </p:sp>
    </p:spTree>
    <p:extLst>
      <p:ext uri="{BB962C8B-B14F-4D97-AF65-F5344CB8AC3E}">
        <p14:creationId xmlns:p14="http://schemas.microsoft.com/office/powerpoint/2010/main" val="3715199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31A9B9-A99B-7D30-A385-28A9F4AE1DEC}"/>
              </a:ext>
            </a:extLst>
          </p:cNvPr>
          <p:cNvSpPr>
            <a:spLocks noGrp="1"/>
          </p:cNvSpPr>
          <p:nvPr>
            <p:ph type="title"/>
          </p:nvPr>
        </p:nvSpPr>
        <p:spPr>
          <a:xfrm>
            <a:off x="838201" y="365125"/>
            <a:ext cx="5251316" cy="1807305"/>
          </a:xfrm>
        </p:spPr>
        <p:txBody>
          <a:bodyPr>
            <a:normAutofit/>
          </a:bodyPr>
          <a:lstStyle/>
          <a:p>
            <a:r>
              <a:rPr lang="en-US">
                <a:cs typeface="Calibri Light"/>
              </a:rPr>
              <a:t>Submission</a:t>
            </a:r>
            <a:endParaRPr lang="en-US"/>
          </a:p>
        </p:txBody>
      </p:sp>
      <p:sp>
        <p:nvSpPr>
          <p:cNvPr id="3" name="Content Placeholder 2">
            <a:extLst>
              <a:ext uri="{FF2B5EF4-FFF2-40B4-BE49-F238E27FC236}">
                <a16:creationId xmlns:a16="http://schemas.microsoft.com/office/drawing/2014/main" id="{45151563-5F31-1849-ABCF-274A59710CF3}"/>
              </a:ext>
            </a:extLst>
          </p:cNvPr>
          <p:cNvSpPr>
            <a:spLocks noGrp="1"/>
          </p:cNvSpPr>
          <p:nvPr>
            <p:ph idx="1"/>
          </p:nvPr>
        </p:nvSpPr>
        <p:spPr>
          <a:xfrm>
            <a:off x="838200" y="1904002"/>
            <a:ext cx="5252832" cy="4272961"/>
          </a:xfrm>
        </p:spPr>
        <p:txBody>
          <a:bodyPr vert="horz" lIns="91440" tIns="45720" rIns="91440" bIns="45720" rtlCol="0" anchor="t">
            <a:noAutofit/>
          </a:bodyPr>
          <a:lstStyle/>
          <a:p>
            <a:r>
              <a:rPr lang="en-US" sz="2000" dirty="0">
                <a:cs typeface="Calibri"/>
              </a:rPr>
              <a:t>New applications are due October 1st </a:t>
            </a:r>
            <a:endParaRPr lang="en-US" sz="2000">
              <a:cs typeface="Calibri"/>
            </a:endParaRPr>
          </a:p>
          <a:p>
            <a:pPr lvl="1"/>
            <a:r>
              <a:rPr lang="en-US" sz="2000" dirty="0">
                <a:cs typeface="Calibri"/>
              </a:rPr>
              <a:t>Both an electronic copy and a paper copy will need to be submitted to the CTE office. Submission information is available on our website. </a:t>
            </a:r>
          </a:p>
          <a:p>
            <a:pPr lvl="1"/>
            <a:r>
              <a:rPr lang="en-US" sz="2000" dirty="0">
                <a:cs typeface="Calibri"/>
              </a:rPr>
              <a:t>This due date allows for adequate time for application review, as well as work with each program if any updates or changes need to be made. </a:t>
            </a:r>
          </a:p>
          <a:p>
            <a:pPr lvl="1"/>
            <a:r>
              <a:rPr lang="en-US" sz="2000" dirty="0">
                <a:cs typeface="Calibri"/>
              </a:rPr>
              <a:t>After the review process is complete, the program can be granted NYSED CTE approval. </a:t>
            </a:r>
          </a:p>
          <a:p>
            <a:r>
              <a:rPr lang="en-US" sz="2000" dirty="0">
                <a:cs typeface="Calibri"/>
              </a:rPr>
              <a:t>For new programs that submit by October 1st, 2023 and gain approval, implementation may begin in the 2024-2025 school year. </a:t>
            </a:r>
          </a:p>
          <a:p>
            <a:pPr lvl="1"/>
            <a:endParaRPr lang="en-US" sz="1600">
              <a:cs typeface="Calibri"/>
            </a:endParaRPr>
          </a:p>
        </p:txBody>
      </p:sp>
      <p:pic>
        <p:nvPicPr>
          <p:cNvPr id="12" name="Picture 4" descr="Flat lay top view of headphones, coffee cup, and white keyboard">
            <a:extLst>
              <a:ext uri="{FF2B5EF4-FFF2-40B4-BE49-F238E27FC236}">
                <a16:creationId xmlns:a16="http://schemas.microsoft.com/office/drawing/2014/main" id="{DB51982F-FCC9-504F-99B0-0B552888E940}"/>
              </a:ext>
            </a:extLst>
          </p:cNvPr>
          <p:cNvPicPr>
            <a:picLocks noChangeAspect="1"/>
          </p:cNvPicPr>
          <p:nvPr/>
        </p:nvPicPr>
        <p:blipFill rotWithShape="1">
          <a:blip r:embed="rId2"/>
          <a:srcRect r="4196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Picture 7" descr="Text&#10;&#10;Description automatically generated">
            <a:extLst>
              <a:ext uri="{FF2B5EF4-FFF2-40B4-BE49-F238E27FC236}">
                <a16:creationId xmlns:a16="http://schemas.microsoft.com/office/drawing/2014/main" id="{72378808-B8B7-C02A-3929-6E379131C8E1}"/>
              </a:ext>
            </a:extLst>
          </p:cNvPr>
          <p:cNvPicPr>
            <a:picLocks noChangeAspect="1"/>
          </p:cNvPicPr>
          <p:nvPr/>
        </p:nvPicPr>
        <p:blipFill>
          <a:blip r:embed="rId3"/>
          <a:stretch>
            <a:fillRect/>
          </a:stretch>
        </p:blipFill>
        <p:spPr>
          <a:xfrm>
            <a:off x="9210541" y="5836019"/>
            <a:ext cx="2743200" cy="702411"/>
          </a:xfrm>
          <a:prstGeom prst="rect">
            <a:avLst/>
          </a:prstGeom>
        </p:spPr>
      </p:pic>
      <p:sp>
        <p:nvSpPr>
          <p:cNvPr id="8" name="TextBox 1">
            <a:extLst>
              <a:ext uri="{FF2B5EF4-FFF2-40B4-BE49-F238E27FC236}">
                <a16:creationId xmlns:a16="http://schemas.microsoft.com/office/drawing/2014/main" id="{8021CB36-D2FD-0789-A0B8-BF95342123C0}"/>
              </a:ext>
            </a:extLst>
          </p:cNvPr>
          <p:cNvSpPr txBox="1"/>
          <p:nvPr/>
        </p:nvSpPr>
        <p:spPr>
          <a:xfrm>
            <a:off x="9553252" y="4246595"/>
            <a:ext cx="2735339"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mn-lt"/>
                <a:cs typeface="+mn-lt"/>
                <a:hlinkClick r:id="rId4"/>
              </a:rPr>
              <a:t>Applications for CTE Program Approval | New York State Education Department (nysed.gov)</a:t>
            </a:r>
            <a:endParaRPr lang="en-US"/>
          </a:p>
        </p:txBody>
      </p:sp>
    </p:spTree>
    <p:extLst>
      <p:ext uri="{BB962C8B-B14F-4D97-AF65-F5344CB8AC3E}">
        <p14:creationId xmlns:p14="http://schemas.microsoft.com/office/powerpoint/2010/main" val="2651716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A9143-2712-5AA2-24DF-9D85912599A8}"/>
              </a:ext>
            </a:extLst>
          </p:cNvPr>
          <p:cNvSpPr>
            <a:spLocks noGrp="1"/>
          </p:cNvSpPr>
          <p:nvPr>
            <p:ph type="title"/>
          </p:nvPr>
        </p:nvSpPr>
        <p:spPr/>
        <p:txBody>
          <a:bodyPr/>
          <a:lstStyle/>
          <a:p>
            <a:r>
              <a:rPr lang="en-US">
                <a:cs typeface="Calibri Light"/>
              </a:rPr>
              <a:t>NYSED Resources</a:t>
            </a:r>
          </a:p>
        </p:txBody>
      </p:sp>
      <p:graphicFrame>
        <p:nvGraphicFramePr>
          <p:cNvPr id="9" name="Content Placeholder 2">
            <a:extLst>
              <a:ext uri="{FF2B5EF4-FFF2-40B4-BE49-F238E27FC236}">
                <a16:creationId xmlns:a16="http://schemas.microsoft.com/office/drawing/2014/main" id="{B61A8818-14AE-2EFD-A559-7190283DB683}"/>
              </a:ext>
            </a:extLst>
          </p:cNvPr>
          <p:cNvGraphicFramePr>
            <a:graphicFrameLocks noGrp="1"/>
          </p:cNvGraphicFramePr>
          <p:nvPr>
            <p:ph idx="1"/>
          </p:nvPr>
        </p:nvGraphicFramePr>
        <p:xfrm>
          <a:off x="838200" y="1825625"/>
          <a:ext cx="782177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15" descr="Text&#10;&#10;Description automatically generated">
            <a:extLst>
              <a:ext uri="{FF2B5EF4-FFF2-40B4-BE49-F238E27FC236}">
                <a16:creationId xmlns:a16="http://schemas.microsoft.com/office/drawing/2014/main" id="{104D0989-1FCF-AFE5-5955-AD73786C5691}"/>
              </a:ext>
            </a:extLst>
          </p:cNvPr>
          <p:cNvPicPr>
            <a:picLocks noChangeAspect="1"/>
          </p:cNvPicPr>
          <p:nvPr/>
        </p:nvPicPr>
        <p:blipFill>
          <a:blip r:embed="rId7"/>
          <a:stretch>
            <a:fillRect/>
          </a:stretch>
        </p:blipFill>
        <p:spPr>
          <a:xfrm>
            <a:off x="8664609" y="908064"/>
            <a:ext cx="2743200" cy="696516"/>
          </a:xfrm>
          <a:prstGeom prst="rect">
            <a:avLst/>
          </a:prstGeom>
        </p:spPr>
      </p:pic>
      <p:pic>
        <p:nvPicPr>
          <p:cNvPr id="4" name="Picture 5" descr="Qr code&#10;&#10;Description automatically generated">
            <a:extLst>
              <a:ext uri="{FF2B5EF4-FFF2-40B4-BE49-F238E27FC236}">
                <a16:creationId xmlns:a16="http://schemas.microsoft.com/office/drawing/2014/main" id="{E31879E4-3482-3DC4-9126-B8D3F15D86C5}"/>
              </a:ext>
            </a:extLst>
          </p:cNvPr>
          <p:cNvPicPr>
            <a:picLocks noChangeAspect="1"/>
          </p:cNvPicPr>
          <p:nvPr/>
        </p:nvPicPr>
        <p:blipFill>
          <a:blip r:embed="rId8"/>
          <a:stretch>
            <a:fillRect/>
          </a:stretch>
        </p:blipFill>
        <p:spPr>
          <a:xfrm>
            <a:off x="9264203" y="1692498"/>
            <a:ext cx="1702158" cy="1702158"/>
          </a:xfrm>
          <a:prstGeom prst="rect">
            <a:avLst/>
          </a:prstGeom>
        </p:spPr>
      </p:pic>
      <p:pic>
        <p:nvPicPr>
          <p:cNvPr id="6" name="Picture 6" descr="Qr code&#10;&#10;Description automatically generated">
            <a:extLst>
              <a:ext uri="{FF2B5EF4-FFF2-40B4-BE49-F238E27FC236}">
                <a16:creationId xmlns:a16="http://schemas.microsoft.com/office/drawing/2014/main" id="{5F67E8B4-200B-15E5-2EC9-6A7B7B9EAEF8}"/>
              </a:ext>
            </a:extLst>
          </p:cNvPr>
          <p:cNvPicPr>
            <a:picLocks noChangeAspect="1"/>
          </p:cNvPicPr>
          <p:nvPr/>
        </p:nvPicPr>
        <p:blipFill>
          <a:blip r:embed="rId9"/>
          <a:stretch>
            <a:fillRect/>
          </a:stretch>
        </p:blipFill>
        <p:spPr>
          <a:xfrm>
            <a:off x="9264202" y="4654639"/>
            <a:ext cx="1820215" cy="1820215"/>
          </a:xfrm>
          <a:prstGeom prst="rect">
            <a:avLst/>
          </a:prstGeom>
        </p:spPr>
      </p:pic>
      <p:pic>
        <p:nvPicPr>
          <p:cNvPr id="7" name="Picture 7">
            <a:extLst>
              <a:ext uri="{FF2B5EF4-FFF2-40B4-BE49-F238E27FC236}">
                <a16:creationId xmlns:a16="http://schemas.microsoft.com/office/drawing/2014/main" id="{6A1F8478-A102-6953-3BE2-C0BF10B4EFFA}"/>
              </a:ext>
            </a:extLst>
          </p:cNvPr>
          <p:cNvPicPr>
            <a:picLocks noChangeAspect="1"/>
          </p:cNvPicPr>
          <p:nvPr/>
        </p:nvPicPr>
        <p:blipFill>
          <a:blip r:embed="rId10"/>
          <a:stretch>
            <a:fillRect/>
          </a:stretch>
        </p:blipFill>
        <p:spPr>
          <a:xfrm>
            <a:off x="8802710" y="3800123"/>
            <a:ext cx="3387143" cy="642235"/>
          </a:xfrm>
          <a:prstGeom prst="rect">
            <a:avLst/>
          </a:prstGeom>
        </p:spPr>
      </p:pic>
    </p:spTree>
    <p:extLst>
      <p:ext uri="{BB962C8B-B14F-4D97-AF65-F5344CB8AC3E}">
        <p14:creationId xmlns:p14="http://schemas.microsoft.com/office/powerpoint/2010/main" val="2510306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9506E-D604-AFB9-6B4C-628FA1DC5527}"/>
              </a:ext>
            </a:extLst>
          </p:cNvPr>
          <p:cNvSpPr>
            <a:spLocks noGrp="1"/>
          </p:cNvSpPr>
          <p:nvPr>
            <p:ph type="title"/>
          </p:nvPr>
        </p:nvSpPr>
        <p:spPr>
          <a:xfrm>
            <a:off x="838200" y="365125"/>
            <a:ext cx="10515600" cy="1325563"/>
          </a:xfrm>
        </p:spPr>
        <p:txBody>
          <a:bodyPr>
            <a:normAutofit/>
          </a:bodyPr>
          <a:lstStyle/>
          <a:p>
            <a:r>
              <a:rPr lang="en-US" sz="5400">
                <a:cs typeface="Calibri Light"/>
              </a:rPr>
              <a:t>Perkins Funding </a:t>
            </a:r>
            <a:endParaRPr lang="en-US"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2C555E-8343-90C3-796C-E29BC3D2724F}"/>
              </a:ext>
            </a:extLst>
          </p:cNvPr>
          <p:cNvSpPr>
            <a:spLocks noGrp="1"/>
          </p:cNvSpPr>
          <p:nvPr>
            <p:ph idx="1"/>
          </p:nvPr>
        </p:nvSpPr>
        <p:spPr>
          <a:xfrm>
            <a:off x="838200" y="1929384"/>
            <a:ext cx="10515600" cy="4251960"/>
          </a:xfrm>
        </p:spPr>
        <p:txBody>
          <a:bodyPr vert="horz" lIns="91440" tIns="45720" rIns="91440" bIns="45720" rtlCol="0">
            <a:normAutofit/>
          </a:bodyPr>
          <a:lstStyle/>
          <a:p>
            <a:r>
              <a:rPr lang="en-US" sz="1400">
                <a:cs typeface="Calibri"/>
              </a:rPr>
              <a:t>School districts and BOCES who meet the necessary </a:t>
            </a:r>
            <a:r>
              <a:rPr lang="en-US" sz="1400" b="1">
                <a:cs typeface="Calibri"/>
              </a:rPr>
              <a:t>size, scope, and quality</a:t>
            </a:r>
            <a:r>
              <a:rPr lang="en-US" sz="1400">
                <a:cs typeface="Calibri"/>
              </a:rPr>
              <a:t> parameters are eligible to receive funds to support their CTE programs through the federal Carl D. Perkins grant. </a:t>
            </a:r>
          </a:p>
          <a:p>
            <a:r>
              <a:rPr lang="en-US" sz="1400"/>
              <a:t>Size</a:t>
            </a:r>
            <a:endParaRPr lang="en-US" sz="1400">
              <a:cs typeface="Calibri"/>
            </a:endParaRPr>
          </a:p>
          <a:p>
            <a:pPr lvl="1"/>
            <a:r>
              <a:rPr lang="en-US" sz="1400">
                <a:ea typeface="+mn-lt"/>
                <a:cs typeface="+mn-lt"/>
              </a:rPr>
              <a:t>A minimum of three NYSED-approved CTE programs of study in three of the sixteen national career cluster areas</a:t>
            </a:r>
          </a:p>
          <a:p>
            <a:pPr lvl="1"/>
            <a:r>
              <a:rPr lang="en-US" sz="1400">
                <a:ea typeface="+mn-lt"/>
                <a:cs typeface="+mn-lt"/>
              </a:rPr>
              <a:t>Each program must have a minimum of eight CTE concentrators across all grade levels enrolled</a:t>
            </a:r>
          </a:p>
          <a:p>
            <a:r>
              <a:rPr lang="en-US" sz="1400"/>
              <a:t>Scope</a:t>
            </a:r>
            <a:endParaRPr lang="en-US" sz="1400">
              <a:cs typeface="Calibri"/>
            </a:endParaRPr>
          </a:p>
          <a:p>
            <a:pPr lvl="1"/>
            <a:r>
              <a:rPr lang="en-US" sz="1400"/>
              <a:t>Academic and technical content alignment that is nonduplicative</a:t>
            </a:r>
            <a:endParaRPr lang="en-US" sz="1400">
              <a:cs typeface="Calibri"/>
            </a:endParaRPr>
          </a:p>
          <a:p>
            <a:pPr lvl="1"/>
            <a:r>
              <a:rPr lang="en-US" sz="1400"/>
              <a:t>Addresses academic and technical knowledge and skill,  including employability skills</a:t>
            </a:r>
            <a:endParaRPr lang="en-US" sz="1400">
              <a:cs typeface="Calibri"/>
            </a:endParaRPr>
          </a:p>
          <a:p>
            <a:pPr lvl="1"/>
            <a:r>
              <a:rPr lang="en-US" sz="1400"/>
              <a:t>Aligned with the needs of industry in the economy of the state, region, or local area</a:t>
            </a:r>
            <a:endParaRPr lang="en-US" sz="1400">
              <a:cs typeface="Calibri"/>
            </a:endParaRPr>
          </a:p>
          <a:p>
            <a:r>
              <a:rPr lang="en-US" sz="1400"/>
              <a:t>Quality</a:t>
            </a:r>
            <a:endParaRPr lang="en-US" sz="1400">
              <a:cs typeface="Calibri"/>
            </a:endParaRPr>
          </a:p>
          <a:p>
            <a:pPr lvl="1"/>
            <a:r>
              <a:rPr lang="en-US" sz="1400">
                <a:ea typeface="+mn-lt"/>
                <a:cs typeface="+mn-lt"/>
              </a:rPr>
              <a:t>Student achievement of performance targets </a:t>
            </a:r>
            <a:endParaRPr lang="en-US" sz="1400">
              <a:cs typeface="Calibri"/>
            </a:endParaRPr>
          </a:p>
          <a:p>
            <a:pPr lvl="1"/>
            <a:r>
              <a:rPr lang="en-US" sz="1400">
                <a:ea typeface="+mn-lt"/>
                <a:cs typeface="+mn-lt"/>
              </a:rPr>
              <a:t>Programs increase in specificity</a:t>
            </a:r>
            <a:endParaRPr lang="en-US" sz="1400">
              <a:cs typeface="Calibri"/>
            </a:endParaRPr>
          </a:p>
          <a:p>
            <a:pPr lvl="1"/>
            <a:r>
              <a:rPr lang="en-US" sz="1400">
                <a:ea typeface="+mn-lt"/>
                <a:cs typeface="+mn-lt"/>
              </a:rPr>
              <a:t>Challenging state academic learning standards and industry standards specific to each content area</a:t>
            </a:r>
            <a:endParaRPr lang="en-US" sz="1400">
              <a:cs typeface="Calibri"/>
            </a:endParaRPr>
          </a:p>
          <a:p>
            <a:pPr lvl="1"/>
            <a:r>
              <a:rPr lang="en-US" sz="1400">
                <a:ea typeface="+mn-lt"/>
                <a:cs typeface="+mn-lt"/>
              </a:rPr>
              <a:t>Appropriate teachers’ certification and professional development</a:t>
            </a:r>
            <a:endParaRPr lang="en-US" sz="1400">
              <a:cs typeface="Calibri"/>
            </a:endParaRPr>
          </a:p>
          <a:p>
            <a:r>
              <a:rPr lang="en-US" sz="1400">
                <a:cs typeface="Calibri"/>
              </a:rPr>
              <a:t>Additional information regarding Perkins funding can be found on the </a:t>
            </a:r>
            <a:r>
              <a:rPr lang="en-US" sz="1400">
                <a:cs typeface="Calibri"/>
                <a:hlinkClick r:id="rId2"/>
              </a:rPr>
              <a:t>NYSED CTE website</a:t>
            </a:r>
            <a:r>
              <a:rPr lang="en-US" sz="1400">
                <a:cs typeface="Calibri"/>
              </a:rPr>
              <a:t>. </a:t>
            </a:r>
          </a:p>
        </p:txBody>
      </p:sp>
      <p:pic>
        <p:nvPicPr>
          <p:cNvPr id="4" name="Picture 5" descr="Text&#10;&#10;Description automatically generated">
            <a:extLst>
              <a:ext uri="{FF2B5EF4-FFF2-40B4-BE49-F238E27FC236}">
                <a16:creationId xmlns:a16="http://schemas.microsoft.com/office/drawing/2014/main" id="{9DA29039-53E3-2BD5-5D0E-D4553E8152D9}"/>
              </a:ext>
            </a:extLst>
          </p:cNvPr>
          <p:cNvPicPr>
            <a:picLocks noChangeAspect="1"/>
          </p:cNvPicPr>
          <p:nvPr/>
        </p:nvPicPr>
        <p:blipFill>
          <a:blip r:embed="rId3"/>
          <a:stretch>
            <a:fillRect/>
          </a:stretch>
        </p:blipFill>
        <p:spPr>
          <a:xfrm>
            <a:off x="9296400" y="5921878"/>
            <a:ext cx="2743200" cy="702411"/>
          </a:xfrm>
          <a:prstGeom prst="rect">
            <a:avLst/>
          </a:prstGeom>
        </p:spPr>
      </p:pic>
      <p:sp>
        <p:nvSpPr>
          <p:cNvPr id="6" name="TextBox 5">
            <a:extLst>
              <a:ext uri="{FF2B5EF4-FFF2-40B4-BE49-F238E27FC236}">
                <a16:creationId xmlns:a16="http://schemas.microsoft.com/office/drawing/2014/main" id="{796CF712-ECDA-5D64-B664-18743F27FA7C}"/>
              </a:ext>
            </a:extLst>
          </p:cNvPr>
          <p:cNvSpPr txBox="1"/>
          <p:nvPr/>
        </p:nvSpPr>
        <p:spPr>
          <a:xfrm>
            <a:off x="8182351" y="228957"/>
            <a:ext cx="37387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4"/>
              </a:rPr>
              <a:t>Perkins | New York State Education Department (nysed.gov)</a:t>
            </a:r>
          </a:p>
          <a:p>
            <a:endParaRPr lang="en-US" dirty="0">
              <a:ea typeface="+mn-lt"/>
              <a:cs typeface="+mn-lt"/>
            </a:endParaRPr>
          </a:p>
          <a:p>
            <a:r>
              <a:rPr lang="en-US" dirty="0">
                <a:ea typeface="+mn-lt"/>
                <a:cs typeface="+mn-lt"/>
                <a:hlinkClick r:id="rId5"/>
              </a:rPr>
              <a:t>Contact Email : EMSCCTE@nysed.gov</a:t>
            </a:r>
            <a:r>
              <a:rPr lang="en-US" dirty="0">
                <a:ea typeface="+mn-lt"/>
                <a:cs typeface="+mn-lt"/>
              </a:rPr>
              <a:t> </a:t>
            </a:r>
          </a:p>
        </p:txBody>
      </p:sp>
    </p:spTree>
    <p:extLst>
      <p:ext uri="{BB962C8B-B14F-4D97-AF65-F5344CB8AC3E}">
        <p14:creationId xmlns:p14="http://schemas.microsoft.com/office/powerpoint/2010/main" val="3654559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CAD21A4-4793-9924-EA3D-9087E09BF23E}"/>
              </a:ext>
            </a:extLst>
          </p:cNvPr>
          <p:cNvSpPr>
            <a:spLocks noGrp="1"/>
          </p:cNvSpPr>
          <p:nvPr>
            <p:ph type="title"/>
          </p:nvPr>
        </p:nvSpPr>
        <p:spPr>
          <a:xfrm>
            <a:off x="1047280" y="759805"/>
            <a:ext cx="10306520" cy="1325563"/>
          </a:xfrm>
        </p:spPr>
        <p:txBody>
          <a:bodyPr>
            <a:normAutofit/>
          </a:bodyPr>
          <a:lstStyle/>
          <a:p>
            <a:r>
              <a:rPr lang="en-US" sz="4000">
                <a:solidFill>
                  <a:srgbClr val="FFFFFF"/>
                </a:solidFill>
                <a:cs typeface="Calibri Light"/>
              </a:rPr>
              <a:t>NYAAE and Mentorship </a:t>
            </a:r>
            <a:endParaRPr lang="en-US" sz="4000">
              <a:solidFill>
                <a:srgbClr val="FFFFFF"/>
              </a:solidFill>
            </a:endParaRPr>
          </a:p>
        </p:txBody>
      </p:sp>
      <p:sp>
        <p:nvSpPr>
          <p:cNvPr id="3" name="Content Placeholder 2">
            <a:extLst>
              <a:ext uri="{FF2B5EF4-FFF2-40B4-BE49-F238E27FC236}">
                <a16:creationId xmlns:a16="http://schemas.microsoft.com/office/drawing/2014/main" id="{0C420244-E4AD-019E-2F6F-29AA60BC2AC7}"/>
              </a:ext>
            </a:extLst>
          </p:cNvPr>
          <p:cNvSpPr>
            <a:spLocks noGrp="1"/>
          </p:cNvSpPr>
          <p:nvPr>
            <p:ph idx="1"/>
          </p:nvPr>
        </p:nvSpPr>
        <p:spPr>
          <a:xfrm>
            <a:off x="1424904" y="2494450"/>
            <a:ext cx="4327386" cy="4051315"/>
          </a:xfrm>
        </p:spPr>
        <p:txBody>
          <a:bodyPr vert="horz" lIns="91440" tIns="45720" rIns="91440" bIns="45720" rtlCol="0" anchor="t">
            <a:normAutofit/>
          </a:bodyPr>
          <a:lstStyle/>
          <a:p>
            <a:r>
              <a:rPr lang="en-US" sz="2000">
                <a:cs typeface="Calibri"/>
              </a:rPr>
              <a:t>Jessica Devries -</a:t>
            </a:r>
            <a:r>
              <a:rPr lang="en-US" sz="2000" dirty="0">
                <a:cs typeface="Calibri"/>
              </a:rPr>
              <a:t> </a:t>
            </a:r>
            <a:r>
              <a:rPr lang="en-US" sz="2000" dirty="0">
                <a:ea typeface="+mn-lt"/>
                <a:cs typeface="+mn-lt"/>
                <a:hlinkClick r:id="rId2"/>
              </a:rPr>
              <a:t>jdevries@uvstorm.org</a:t>
            </a:r>
            <a:r>
              <a:rPr lang="en-US" sz="2000" dirty="0">
                <a:ea typeface="+mn-lt"/>
                <a:cs typeface="+mn-lt"/>
              </a:rPr>
              <a:t> </a:t>
            </a:r>
            <a:endParaRPr lang="en-US" sz="2000" dirty="0">
              <a:cs typeface="Calibri"/>
            </a:endParaRPr>
          </a:p>
          <a:p>
            <a:pPr lvl="1"/>
            <a:r>
              <a:rPr lang="en-US" sz="2000">
                <a:cs typeface="Calibri"/>
              </a:rPr>
              <a:t>Jessica is also available to support you in this process! She is also in regular contact with me regarding any questions or concerns. </a:t>
            </a:r>
          </a:p>
          <a:p>
            <a:r>
              <a:rPr lang="en-US" sz="2000">
                <a:cs typeface="Calibri"/>
              </a:rPr>
              <a:t>Drop Box Resources</a:t>
            </a:r>
          </a:p>
          <a:p>
            <a:pPr lvl="1"/>
            <a:r>
              <a:rPr lang="en-US" sz="2000" dirty="0">
                <a:ea typeface="+mn-lt"/>
                <a:cs typeface="+mn-lt"/>
                <a:hlinkClick r:id="rId3"/>
              </a:rPr>
              <a:t>https://www.dropbox.com/sh/ij4u90vxhavvkv8/AACFIGDchpsGHLkw-i0NM6Vha?dl=0</a:t>
            </a:r>
            <a:r>
              <a:rPr lang="en-US" sz="2000" dirty="0">
                <a:ea typeface="+mn-lt"/>
                <a:cs typeface="+mn-lt"/>
              </a:rPr>
              <a:t> </a:t>
            </a:r>
          </a:p>
        </p:txBody>
      </p:sp>
      <p:pic>
        <p:nvPicPr>
          <p:cNvPr id="5" name="Picture 15" descr="Text&#10;&#10;Description automatically generated">
            <a:extLst>
              <a:ext uri="{FF2B5EF4-FFF2-40B4-BE49-F238E27FC236}">
                <a16:creationId xmlns:a16="http://schemas.microsoft.com/office/drawing/2014/main" id="{88604CA5-BBB3-9326-D009-5156CD7B1C43}"/>
              </a:ext>
            </a:extLst>
          </p:cNvPr>
          <p:cNvPicPr>
            <a:picLocks noChangeAspect="1"/>
          </p:cNvPicPr>
          <p:nvPr/>
        </p:nvPicPr>
        <p:blipFill>
          <a:blip r:embed="rId4"/>
          <a:stretch>
            <a:fillRect/>
          </a:stretch>
        </p:blipFill>
        <p:spPr>
          <a:xfrm>
            <a:off x="9218329" y="5876317"/>
            <a:ext cx="2623561" cy="676926"/>
          </a:xfrm>
          <a:prstGeom prst="rect">
            <a:avLst/>
          </a:prstGeom>
        </p:spPr>
      </p:pic>
      <p:pic>
        <p:nvPicPr>
          <p:cNvPr id="6" name="Picture 6" descr="2020 NYAAE Conference Tech Tools for Tired Teachers — NY Agricultural ...">
            <a:extLst>
              <a:ext uri="{FF2B5EF4-FFF2-40B4-BE49-F238E27FC236}">
                <a16:creationId xmlns:a16="http://schemas.microsoft.com/office/drawing/2014/main" id="{8907A521-30F7-4302-3160-08DFA1888DE9}"/>
              </a:ext>
            </a:extLst>
          </p:cNvPr>
          <p:cNvPicPr>
            <a:picLocks noChangeAspect="1"/>
          </p:cNvPicPr>
          <p:nvPr/>
        </p:nvPicPr>
        <p:blipFill>
          <a:blip r:embed="rId5"/>
          <a:stretch>
            <a:fillRect/>
          </a:stretch>
        </p:blipFill>
        <p:spPr>
          <a:xfrm>
            <a:off x="6557962" y="2717143"/>
            <a:ext cx="4302917" cy="2423837"/>
          </a:xfrm>
          <a:prstGeom prst="rect">
            <a:avLst/>
          </a:prstGeom>
        </p:spPr>
      </p:pic>
    </p:spTree>
    <p:extLst>
      <p:ext uri="{BB962C8B-B14F-4D97-AF65-F5344CB8AC3E}">
        <p14:creationId xmlns:p14="http://schemas.microsoft.com/office/powerpoint/2010/main" val="1036805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10E6F6-89BE-6457-08EC-2B8E13861605}"/>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cs typeface="Calibri Light"/>
              </a:rPr>
              <a:t>Discussion Points for Today</a:t>
            </a: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1440BB03-637A-47C7-71F9-C3C262D90887}"/>
              </a:ext>
            </a:extLst>
          </p:cNvPr>
          <p:cNvGraphicFramePr>
            <a:graphicFrameLocks noGrp="1"/>
          </p:cNvGraphicFramePr>
          <p:nvPr>
            <p:ph idx="1"/>
            <p:extLst>
              <p:ext uri="{D42A27DB-BD31-4B8C-83A1-F6EECF244321}">
                <p14:modId xmlns:p14="http://schemas.microsoft.com/office/powerpoint/2010/main" val="2220138888"/>
              </p:ext>
            </p:extLst>
          </p:nvPr>
        </p:nvGraphicFramePr>
        <p:xfrm>
          <a:off x="677674" y="2279802"/>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Picture 15" descr="Text&#10;&#10;Description automatically generated">
            <a:extLst>
              <a:ext uri="{FF2B5EF4-FFF2-40B4-BE49-F238E27FC236}">
                <a16:creationId xmlns:a16="http://schemas.microsoft.com/office/drawing/2014/main" id="{8AA074DC-D253-AA53-BCDC-6FEEF6E33F06}"/>
              </a:ext>
            </a:extLst>
          </p:cNvPr>
          <p:cNvPicPr>
            <a:picLocks noChangeAspect="1"/>
          </p:cNvPicPr>
          <p:nvPr/>
        </p:nvPicPr>
        <p:blipFill>
          <a:blip r:embed="rId8"/>
          <a:stretch>
            <a:fillRect/>
          </a:stretch>
        </p:blipFill>
        <p:spPr>
          <a:xfrm>
            <a:off x="9330017" y="6016684"/>
            <a:ext cx="2743200" cy="696516"/>
          </a:xfrm>
          <a:prstGeom prst="rect">
            <a:avLst/>
          </a:prstGeom>
        </p:spPr>
      </p:pic>
    </p:spTree>
    <p:extLst>
      <p:ext uri="{BB962C8B-B14F-4D97-AF65-F5344CB8AC3E}">
        <p14:creationId xmlns:p14="http://schemas.microsoft.com/office/powerpoint/2010/main" val="1057893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ticky notes with question marks">
            <a:extLst>
              <a:ext uri="{FF2B5EF4-FFF2-40B4-BE49-F238E27FC236}">
                <a16:creationId xmlns:a16="http://schemas.microsoft.com/office/drawing/2014/main" id="{CB7353E0-AD4F-B147-A0F4-1DC5805860A8}"/>
              </a:ext>
            </a:extLst>
          </p:cNvPr>
          <p:cNvPicPr>
            <a:picLocks noChangeAspect="1"/>
          </p:cNvPicPr>
          <p:nvPr/>
        </p:nvPicPr>
        <p:blipFill rotWithShape="1">
          <a:blip r:embed="rId2"/>
          <a:srcRect t="13146" r="-2" b="2457"/>
          <a:stretch/>
        </p:blipFill>
        <p:spPr>
          <a:xfrm>
            <a:off x="20" y="10"/>
            <a:ext cx="12191980" cy="6857990"/>
          </a:xfrm>
          <a:prstGeom prst="rect">
            <a:avLst/>
          </a:prstGeom>
        </p:spPr>
      </p:pic>
      <p:sp>
        <p:nvSpPr>
          <p:cNvPr id="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6A5FCE7-1AE4-8869-FABB-19723EB46554}"/>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Thank you!</a:t>
            </a:r>
            <a:br>
              <a:rPr lang="en-US" sz="4000"/>
            </a:br>
            <a:r>
              <a:rPr lang="en-US" sz="4000"/>
              <a:t>Questions?</a:t>
            </a:r>
          </a:p>
        </p:txBody>
      </p:sp>
      <p:cxnSp>
        <p:nvCxnSpPr>
          <p:cNvPr id="10"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122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CE859-9961-0B3C-E8F2-1FB6412068FA}"/>
              </a:ext>
            </a:extLst>
          </p:cNvPr>
          <p:cNvSpPr>
            <a:spLocks noGrp="1"/>
          </p:cNvSpPr>
          <p:nvPr>
            <p:ph type="title"/>
          </p:nvPr>
        </p:nvSpPr>
        <p:spPr/>
        <p:txBody>
          <a:bodyPr/>
          <a:lstStyle/>
          <a:p>
            <a:r>
              <a:rPr lang="en-US">
                <a:cs typeface="Calibri Light"/>
              </a:rPr>
              <a:t>Career and Technical Education Definition </a:t>
            </a:r>
            <a:endParaRPr lang="en-US"/>
          </a:p>
        </p:txBody>
      </p:sp>
      <p:graphicFrame>
        <p:nvGraphicFramePr>
          <p:cNvPr id="5" name="Content Placeholder 2">
            <a:extLst>
              <a:ext uri="{FF2B5EF4-FFF2-40B4-BE49-F238E27FC236}">
                <a16:creationId xmlns:a16="http://schemas.microsoft.com/office/drawing/2014/main" id="{DE40B506-178A-10C1-22EC-05CA1F74943B}"/>
              </a:ext>
            </a:extLst>
          </p:cNvPr>
          <p:cNvGraphicFramePr>
            <a:graphicFrameLocks noGrp="1"/>
          </p:cNvGraphicFramePr>
          <p:nvPr>
            <p:ph idx="1"/>
            <p:extLst>
              <p:ext uri="{D42A27DB-BD31-4B8C-83A1-F6EECF244321}">
                <p14:modId xmlns:p14="http://schemas.microsoft.com/office/powerpoint/2010/main" val="3899435737"/>
              </p:ext>
            </p:extLst>
          </p:nvPr>
        </p:nvGraphicFramePr>
        <p:xfrm>
          <a:off x="894229" y="154547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5" descr="Text&#10;&#10;Description automatically generated">
            <a:extLst>
              <a:ext uri="{FF2B5EF4-FFF2-40B4-BE49-F238E27FC236}">
                <a16:creationId xmlns:a16="http://schemas.microsoft.com/office/drawing/2014/main" id="{ADB356D7-14A5-13EC-82AC-6829B343EBE2}"/>
              </a:ext>
            </a:extLst>
          </p:cNvPr>
          <p:cNvPicPr>
            <a:picLocks noChangeAspect="1"/>
          </p:cNvPicPr>
          <p:nvPr/>
        </p:nvPicPr>
        <p:blipFill>
          <a:blip r:embed="rId7"/>
          <a:stretch>
            <a:fillRect/>
          </a:stretch>
        </p:blipFill>
        <p:spPr>
          <a:xfrm>
            <a:off x="9330017" y="6016684"/>
            <a:ext cx="2743200" cy="696516"/>
          </a:xfrm>
          <a:prstGeom prst="rect">
            <a:avLst/>
          </a:prstGeom>
        </p:spPr>
      </p:pic>
    </p:spTree>
    <p:extLst>
      <p:ext uri="{BB962C8B-B14F-4D97-AF65-F5344CB8AC3E}">
        <p14:creationId xmlns:p14="http://schemas.microsoft.com/office/powerpoint/2010/main" val="3469513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E0F901BB-7A9C-4782-8C5A-6C8718133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8291B-CCBC-2DA2-D325-D4823161BF8B}"/>
              </a:ext>
            </a:extLst>
          </p:cNvPr>
          <p:cNvSpPr>
            <a:spLocks noGrp="1"/>
          </p:cNvSpPr>
          <p:nvPr>
            <p:ph type="title"/>
          </p:nvPr>
        </p:nvSpPr>
        <p:spPr>
          <a:xfrm>
            <a:off x="650389" y="1229833"/>
            <a:ext cx="5212080" cy="1304902"/>
          </a:xfrm>
        </p:spPr>
        <p:txBody>
          <a:bodyPr anchor="ctr">
            <a:normAutofit/>
          </a:bodyPr>
          <a:lstStyle/>
          <a:p>
            <a:r>
              <a:rPr lang="en-US" sz="4000">
                <a:cs typeface="Calibri Light"/>
              </a:rPr>
              <a:t>NYSED CTE Approval</a:t>
            </a:r>
            <a:endParaRPr lang="en-US" sz="4000"/>
          </a:p>
        </p:txBody>
      </p:sp>
      <p:sp>
        <p:nvSpPr>
          <p:cNvPr id="35" name="Rectangle 10">
            <a:extLst>
              <a:ext uri="{FF2B5EF4-FFF2-40B4-BE49-F238E27FC236}">
                <a16:creationId xmlns:a16="http://schemas.microsoft.com/office/drawing/2014/main" id="{4E6624E0-4F60-48BC-A7A3-E9E39558C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9941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2">
            <a:extLst>
              <a:ext uri="{FF2B5EF4-FFF2-40B4-BE49-F238E27FC236}">
                <a16:creationId xmlns:a16="http://schemas.microsoft.com/office/drawing/2014/main" id="{9E43E711-ED7C-4F67-8C9C-883F0F158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1536192"/>
            <a:ext cx="242107" cy="1340860"/>
            <a:chOff x="56167" y="1536192"/>
            <a:chExt cx="242107" cy="1340860"/>
          </a:xfrm>
        </p:grpSpPr>
        <p:sp>
          <p:nvSpPr>
            <p:cNvPr id="14" name="Rectangle 2">
              <a:extLst>
                <a:ext uri="{FF2B5EF4-FFF2-40B4-BE49-F238E27FC236}">
                  <a16:creationId xmlns:a16="http://schemas.microsoft.com/office/drawing/2014/main" id="{BFD44635-7B35-43F7-907A-5F4A09900E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059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id="{E8071A92-E703-4F0B-B146-FB45E6404B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059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
              <a:extLst>
                <a:ext uri="{FF2B5EF4-FFF2-40B4-BE49-F238E27FC236}">
                  <a16:creationId xmlns:a16="http://schemas.microsoft.com/office/drawing/2014/main" id="{30CDB13D-825A-4010-B69F-E2BDE9B96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96383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9">
              <a:extLst>
                <a:ext uri="{FF2B5EF4-FFF2-40B4-BE49-F238E27FC236}">
                  <a16:creationId xmlns:a16="http://schemas.microsoft.com/office/drawing/2014/main" id="{687F9D24-E548-46EB-B99E-A16919193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96383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
              <a:extLst>
                <a:ext uri="{FF2B5EF4-FFF2-40B4-BE49-F238E27FC236}">
                  <a16:creationId xmlns:a16="http://schemas.microsoft.com/office/drawing/2014/main" id="{D23A5B9C-1724-49E3-927E-4F9C7B8CF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2172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9">
              <a:extLst>
                <a:ext uri="{FF2B5EF4-FFF2-40B4-BE49-F238E27FC236}">
                  <a16:creationId xmlns:a16="http://schemas.microsoft.com/office/drawing/2014/main" id="{E2E7A5C6-62AE-4D65-BEFF-3878A2DBD4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2172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2">
              <a:extLst>
                <a:ext uri="{FF2B5EF4-FFF2-40B4-BE49-F238E27FC236}">
                  <a16:creationId xmlns:a16="http://schemas.microsoft.com/office/drawing/2014/main" id="{74986F38-A8B4-4AD8-9EBC-F3CF4244E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7960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EFE2AA36-AE9A-434A-BF86-05BD2BC51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7960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6D627A13-8CD9-4FE9-9C0E-B3260CBDE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53749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1CF08CDA-0AA3-4324-97A4-758FF8D51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53749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E15B14E4-75CA-4CFF-8DF7-0D5C55DDA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816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2955FC71-4A2A-4BE8-B5B7-51D6D551AB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816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C6FC476A-8955-4A71-A7FC-11C7C5B6C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67440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C62BB848-2E61-4DF4-A225-A7B2162B1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7440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86C20CE8-FBF1-447F-BF8D-C8816E62E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53229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ECCE4064-2893-4646-AE80-31778C78A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53229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907126FA-D4A1-4E3C-A5EC-8065B6B14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39017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CF8762A6-ACD5-4523-9A0B-24D52085F1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9017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30641FFA-55E1-4ABF-87B4-16945C4FA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24806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79403006-0BFD-4BAE-B973-DA170D5D58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24806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Content Placeholder 2">
            <a:extLst>
              <a:ext uri="{FF2B5EF4-FFF2-40B4-BE49-F238E27FC236}">
                <a16:creationId xmlns:a16="http://schemas.microsoft.com/office/drawing/2014/main" id="{B9DAC68E-06E1-5A7C-05DF-FFF63D2993F1}"/>
              </a:ext>
            </a:extLst>
          </p:cNvPr>
          <p:cNvSpPr>
            <a:spLocks noGrp="1"/>
          </p:cNvSpPr>
          <p:nvPr>
            <p:ph idx="1"/>
          </p:nvPr>
        </p:nvSpPr>
        <p:spPr>
          <a:xfrm>
            <a:off x="594360" y="2570784"/>
            <a:ext cx="5212080" cy="3938488"/>
          </a:xfrm>
        </p:spPr>
        <p:txBody>
          <a:bodyPr vert="horz" lIns="91440" tIns="45720" rIns="91440" bIns="45720" rtlCol="0" anchor="t">
            <a:noAutofit/>
          </a:bodyPr>
          <a:lstStyle/>
          <a:p>
            <a:r>
              <a:rPr lang="en-US" sz="2000" dirty="0">
                <a:cs typeface="Calibri"/>
              </a:rPr>
              <a:t>Having a NYSED approved CTE program allows your agriculture program to offer students a variety of benefits upon successful completion.  </a:t>
            </a:r>
          </a:p>
          <a:p>
            <a:pPr lvl="1"/>
            <a:r>
              <a:rPr lang="en-US" sz="2000" dirty="0">
                <a:cs typeface="Calibri"/>
              </a:rPr>
              <a:t>Technical endorsement </a:t>
            </a:r>
          </a:p>
          <a:p>
            <a:pPr lvl="1"/>
            <a:r>
              <a:rPr lang="en-US" sz="2000" dirty="0">
                <a:cs typeface="Calibri"/>
              </a:rPr>
              <a:t>4+1 graduation pathway options</a:t>
            </a:r>
          </a:p>
          <a:p>
            <a:pPr lvl="1"/>
            <a:r>
              <a:rPr lang="en-US" sz="2000" dirty="0">
                <a:cs typeface="Calibri"/>
              </a:rPr>
              <a:t>Integrated/specialized academic subject credit (distribution requirements) </a:t>
            </a:r>
          </a:p>
          <a:p>
            <a:r>
              <a:rPr lang="en-US" sz="2000" dirty="0">
                <a:cs typeface="Calibri"/>
              </a:rPr>
              <a:t>Once initially approved, program approval lasts for a duration of 5 years upon which a re-approval process/application will need to be completed and submitted. </a:t>
            </a:r>
          </a:p>
          <a:p>
            <a:pPr lvl="1"/>
            <a:endParaRPr lang="en-US" sz="1500">
              <a:cs typeface="Calibri"/>
            </a:endParaRPr>
          </a:p>
          <a:p>
            <a:pPr lvl="1"/>
            <a:endParaRPr lang="en-US" sz="1500">
              <a:cs typeface="Calibri"/>
            </a:endParaRPr>
          </a:p>
          <a:p>
            <a:pPr lvl="1"/>
            <a:endParaRPr lang="en-US" sz="1500">
              <a:cs typeface="Calibri"/>
            </a:endParaRPr>
          </a:p>
        </p:txBody>
      </p:sp>
      <p:pic>
        <p:nvPicPr>
          <p:cNvPr id="44" name="Picture 4" descr="Golden wheat against sky">
            <a:extLst>
              <a:ext uri="{FF2B5EF4-FFF2-40B4-BE49-F238E27FC236}">
                <a16:creationId xmlns:a16="http://schemas.microsoft.com/office/drawing/2014/main" id="{32C54499-3B1C-5B46-736D-0ECC887660FC}"/>
              </a:ext>
            </a:extLst>
          </p:cNvPr>
          <p:cNvPicPr>
            <a:picLocks noChangeAspect="1"/>
          </p:cNvPicPr>
          <p:nvPr/>
        </p:nvPicPr>
        <p:blipFill rotWithShape="1">
          <a:blip r:embed="rId2"/>
          <a:srcRect l="17437" r="27497" b="-10"/>
          <a:stretch/>
        </p:blipFill>
        <p:spPr>
          <a:xfrm>
            <a:off x="6092905" y="145686"/>
            <a:ext cx="5661246" cy="5961520"/>
          </a:xfrm>
          <a:prstGeom prst="rect">
            <a:avLst/>
          </a:prstGeom>
        </p:spPr>
      </p:pic>
      <p:pic>
        <p:nvPicPr>
          <p:cNvPr id="46" name="Picture 15" descr="Text&#10;&#10;Description automatically generated">
            <a:extLst>
              <a:ext uri="{FF2B5EF4-FFF2-40B4-BE49-F238E27FC236}">
                <a16:creationId xmlns:a16="http://schemas.microsoft.com/office/drawing/2014/main" id="{3EFE22F4-9988-E7C3-B077-D0D705FFE305}"/>
              </a:ext>
            </a:extLst>
          </p:cNvPr>
          <p:cNvPicPr>
            <a:picLocks noChangeAspect="1"/>
          </p:cNvPicPr>
          <p:nvPr/>
        </p:nvPicPr>
        <p:blipFill>
          <a:blip r:embed="rId3"/>
          <a:stretch>
            <a:fillRect/>
          </a:stretch>
        </p:blipFill>
        <p:spPr>
          <a:xfrm>
            <a:off x="9330017" y="6106331"/>
            <a:ext cx="2743200" cy="696516"/>
          </a:xfrm>
          <a:prstGeom prst="rect">
            <a:avLst/>
          </a:prstGeom>
        </p:spPr>
      </p:pic>
    </p:spTree>
    <p:extLst>
      <p:ext uri="{BB962C8B-B14F-4D97-AF65-F5344CB8AC3E}">
        <p14:creationId xmlns:p14="http://schemas.microsoft.com/office/powerpoint/2010/main" val="44371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7BF096-D72C-1AE3-C4FB-6756D1DAA083}"/>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cs typeface="Calibri Light"/>
              </a:rPr>
              <a:t>The Program Approval Process</a:t>
            </a:r>
          </a:p>
        </p:txBody>
      </p:sp>
      <p:graphicFrame>
        <p:nvGraphicFramePr>
          <p:cNvPr id="19" name="Content Placeholder 2">
            <a:extLst>
              <a:ext uri="{FF2B5EF4-FFF2-40B4-BE49-F238E27FC236}">
                <a16:creationId xmlns:a16="http://schemas.microsoft.com/office/drawing/2014/main" id="{216C0CB2-CF8A-3CBB-6FB9-F16585E3774F}"/>
              </a:ext>
            </a:extLst>
          </p:cNvPr>
          <p:cNvGraphicFramePr>
            <a:graphicFrameLocks noGrp="1"/>
          </p:cNvGraphicFramePr>
          <p:nvPr>
            <p:ph idx="1"/>
            <p:extLst>
              <p:ext uri="{D42A27DB-BD31-4B8C-83A1-F6EECF244321}">
                <p14:modId xmlns:p14="http://schemas.microsoft.com/office/powerpoint/2010/main" val="3265168979"/>
              </p:ext>
            </p:extLst>
          </p:nvPr>
        </p:nvGraphicFramePr>
        <p:xfrm>
          <a:off x="688879" y="2380655"/>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6" name="Picture 15" descr="Text&#10;&#10;Description automatically generated">
            <a:extLst>
              <a:ext uri="{FF2B5EF4-FFF2-40B4-BE49-F238E27FC236}">
                <a16:creationId xmlns:a16="http://schemas.microsoft.com/office/drawing/2014/main" id="{8DCC62F1-50DE-6248-3821-679B93473730}"/>
              </a:ext>
            </a:extLst>
          </p:cNvPr>
          <p:cNvPicPr>
            <a:picLocks noChangeAspect="1"/>
          </p:cNvPicPr>
          <p:nvPr/>
        </p:nvPicPr>
        <p:blipFill>
          <a:blip r:embed="rId7"/>
          <a:stretch>
            <a:fillRect/>
          </a:stretch>
        </p:blipFill>
        <p:spPr>
          <a:xfrm>
            <a:off x="9307605" y="6162360"/>
            <a:ext cx="2743200" cy="696516"/>
          </a:xfrm>
          <a:prstGeom prst="rect">
            <a:avLst/>
          </a:prstGeom>
        </p:spPr>
      </p:pic>
    </p:spTree>
    <p:extLst>
      <p:ext uri="{BB962C8B-B14F-4D97-AF65-F5344CB8AC3E}">
        <p14:creationId xmlns:p14="http://schemas.microsoft.com/office/powerpoint/2010/main" val="2604360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8E293-8EEF-8979-B97B-5DB7F416E8F8}"/>
              </a:ext>
            </a:extLst>
          </p:cNvPr>
          <p:cNvSpPr>
            <a:spLocks noGrp="1"/>
          </p:cNvSpPr>
          <p:nvPr>
            <p:ph type="title"/>
          </p:nvPr>
        </p:nvSpPr>
        <p:spPr/>
        <p:txBody>
          <a:bodyPr/>
          <a:lstStyle/>
          <a:p>
            <a:r>
              <a:rPr lang="en-US">
                <a:cs typeface="Calibri Light"/>
              </a:rPr>
              <a:t>The Self-Study </a:t>
            </a:r>
          </a:p>
        </p:txBody>
      </p:sp>
      <p:graphicFrame>
        <p:nvGraphicFramePr>
          <p:cNvPr id="6" name="Content Placeholder 2">
            <a:extLst>
              <a:ext uri="{FF2B5EF4-FFF2-40B4-BE49-F238E27FC236}">
                <a16:creationId xmlns:a16="http://schemas.microsoft.com/office/drawing/2014/main" id="{46265BE4-D434-A796-4299-3C2DDFA1E983}"/>
              </a:ext>
            </a:extLst>
          </p:cNvPr>
          <p:cNvGraphicFramePr>
            <a:graphicFrameLocks noGrp="1"/>
          </p:cNvGraphicFramePr>
          <p:nvPr>
            <p:ph idx="1"/>
          </p:nvPr>
        </p:nvGraphicFramePr>
        <p:xfrm>
          <a:off x="838200" y="1425087"/>
          <a:ext cx="7829062" cy="5074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BC73C7A-6212-2A08-BAEF-383210DA513D}"/>
              </a:ext>
            </a:extLst>
          </p:cNvPr>
          <p:cNvSpPr txBox="1"/>
          <p:nvPr/>
        </p:nvSpPr>
        <p:spPr>
          <a:xfrm>
            <a:off x="7825981" y="220095"/>
            <a:ext cx="442057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mn-lt"/>
                <a:cs typeface="+mn-lt"/>
                <a:hlinkClick r:id="rId7"/>
              </a:rPr>
              <a:t>Guidelines for CTE Program Approval | New York State Education Department (nysed.gov)</a:t>
            </a:r>
            <a:endParaRPr lang="en-US"/>
          </a:p>
          <a:p>
            <a:pPr algn="ctr"/>
            <a:endParaRPr lang="en-US" dirty="0">
              <a:ea typeface="+mn-lt"/>
              <a:cs typeface="+mn-lt"/>
            </a:endParaRPr>
          </a:p>
          <a:p>
            <a:pPr algn="ctr"/>
            <a:r>
              <a:rPr lang="en-US" dirty="0">
                <a:ea typeface="+mn-lt"/>
                <a:cs typeface="+mn-lt"/>
                <a:hlinkClick r:id="rId8"/>
              </a:rPr>
              <a:t>Self-Study | New York State Education Department (nysed.gov) </a:t>
            </a:r>
            <a:endParaRPr lang="en-US">
              <a:ea typeface="+mn-lt"/>
              <a:cs typeface="+mn-lt"/>
            </a:endParaRPr>
          </a:p>
        </p:txBody>
      </p:sp>
      <p:sp>
        <p:nvSpPr>
          <p:cNvPr id="83" name="Arrow: Up 82">
            <a:extLst>
              <a:ext uri="{FF2B5EF4-FFF2-40B4-BE49-F238E27FC236}">
                <a16:creationId xmlns:a16="http://schemas.microsoft.com/office/drawing/2014/main" id="{74E696EA-EEDB-CF19-2BCD-84FDDB894C55}"/>
              </a:ext>
            </a:extLst>
          </p:cNvPr>
          <p:cNvSpPr/>
          <p:nvPr/>
        </p:nvSpPr>
        <p:spPr>
          <a:xfrm>
            <a:off x="9728106" y="1624852"/>
            <a:ext cx="481852" cy="85164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AC626256-8CD0-E500-CFB9-9F17C52C8544}"/>
              </a:ext>
            </a:extLst>
          </p:cNvPr>
          <p:cNvSpPr txBox="1"/>
          <p:nvPr/>
        </p:nvSpPr>
        <p:spPr>
          <a:xfrm>
            <a:off x="9040345" y="2549337"/>
            <a:ext cx="2005852" cy="1754326"/>
          </a:xfrm>
          <a:prstGeom prst="rect">
            <a:avLst/>
          </a:prstGeom>
          <a:noFill/>
          <a:ln w="1270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On each slide, the CTE resource document will be linked here for your reference and future use! </a:t>
            </a:r>
          </a:p>
        </p:txBody>
      </p:sp>
      <p:pic>
        <p:nvPicPr>
          <p:cNvPr id="86" name="Picture 15" descr="Text&#10;&#10;Description automatically generated">
            <a:extLst>
              <a:ext uri="{FF2B5EF4-FFF2-40B4-BE49-F238E27FC236}">
                <a16:creationId xmlns:a16="http://schemas.microsoft.com/office/drawing/2014/main" id="{921C044A-C9C8-5887-4199-D7B23B9E81F5}"/>
              </a:ext>
            </a:extLst>
          </p:cNvPr>
          <p:cNvPicPr>
            <a:picLocks noChangeAspect="1"/>
          </p:cNvPicPr>
          <p:nvPr/>
        </p:nvPicPr>
        <p:blipFill>
          <a:blip r:embed="rId9"/>
          <a:stretch>
            <a:fillRect/>
          </a:stretch>
        </p:blipFill>
        <p:spPr>
          <a:xfrm>
            <a:off x="9195546" y="5960655"/>
            <a:ext cx="2743200" cy="696516"/>
          </a:xfrm>
          <a:prstGeom prst="rect">
            <a:avLst/>
          </a:prstGeom>
        </p:spPr>
      </p:pic>
    </p:spTree>
    <p:extLst>
      <p:ext uri="{BB962C8B-B14F-4D97-AF65-F5344CB8AC3E}">
        <p14:creationId xmlns:p14="http://schemas.microsoft.com/office/powerpoint/2010/main" val="334547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Free Images : plant, hay, bale, field, wheat, summer, food, crop ...">
            <a:extLst>
              <a:ext uri="{FF2B5EF4-FFF2-40B4-BE49-F238E27FC236}">
                <a16:creationId xmlns:a16="http://schemas.microsoft.com/office/drawing/2014/main" id="{064FD606-D6A3-C6A5-48AA-4B3BF348DF29}"/>
              </a:ext>
            </a:extLst>
          </p:cNvPr>
          <p:cNvPicPr>
            <a:picLocks noChangeAspect="1"/>
          </p:cNvPicPr>
          <p:nvPr/>
        </p:nvPicPr>
        <p:blipFill rotWithShape="1">
          <a:blip r:embed="rId2"/>
          <a:srcRect l="1008" t="9091" r="22577"/>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36E80-D384-34D1-517E-59C05AF0BE5B}"/>
              </a:ext>
            </a:extLst>
          </p:cNvPr>
          <p:cNvSpPr>
            <a:spLocks noGrp="1"/>
          </p:cNvSpPr>
          <p:nvPr>
            <p:ph type="title"/>
          </p:nvPr>
        </p:nvSpPr>
        <p:spPr>
          <a:xfrm>
            <a:off x="371094" y="1064697"/>
            <a:ext cx="4361129" cy="1221303"/>
          </a:xfrm>
        </p:spPr>
        <p:txBody>
          <a:bodyPr anchor="b">
            <a:noAutofit/>
          </a:bodyPr>
          <a:lstStyle/>
          <a:p>
            <a:r>
              <a:rPr lang="en-US">
                <a:cs typeface="Calibri Light"/>
              </a:rPr>
              <a:t>Program Content </a:t>
            </a:r>
          </a:p>
        </p:txBody>
      </p:sp>
      <p:sp>
        <p:nvSpPr>
          <p:cNvPr id="26" name="Rectangle 2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5EBBF14-7C8A-7E7E-AD50-2FB7D7328017}"/>
              </a:ext>
            </a:extLst>
          </p:cNvPr>
          <p:cNvSpPr>
            <a:spLocks noGrp="1"/>
          </p:cNvSpPr>
          <p:nvPr>
            <p:ph idx="1"/>
          </p:nvPr>
        </p:nvSpPr>
        <p:spPr>
          <a:xfrm>
            <a:off x="371094" y="2664393"/>
            <a:ext cx="6132735" cy="4012186"/>
          </a:xfrm>
        </p:spPr>
        <p:txBody>
          <a:bodyPr vert="horz" lIns="91440" tIns="45720" rIns="91440" bIns="45720" rtlCol="0" anchor="t">
            <a:noAutofit/>
          </a:bodyPr>
          <a:lstStyle/>
          <a:p>
            <a:r>
              <a:rPr lang="en-US" sz="1800" dirty="0">
                <a:cs typeface="Calibri"/>
              </a:rPr>
              <a:t>Program content consists of the coursework that will be part of the approved program. This is a major component that the self-study team will discuss. </a:t>
            </a:r>
          </a:p>
          <a:p>
            <a:r>
              <a:rPr lang="en-US" sz="1800" dirty="0">
                <a:cs typeface="Calibri"/>
              </a:rPr>
              <a:t>Program content must meet the following criteria:</a:t>
            </a:r>
          </a:p>
          <a:p>
            <a:pPr lvl="1"/>
            <a:r>
              <a:rPr lang="en-US" sz="1800" dirty="0">
                <a:ea typeface="+mn-lt"/>
                <a:cs typeface="+mn-lt"/>
              </a:rPr>
              <a:t>Increase in specificity </a:t>
            </a:r>
          </a:p>
          <a:p>
            <a:pPr lvl="1"/>
            <a:r>
              <a:rPr lang="en-US" sz="1800" dirty="0">
                <a:cs typeface="Calibri"/>
              </a:rPr>
              <a:t>Include at least 3.5 units of coursework (3 CTE and .5 CFM)</a:t>
            </a:r>
          </a:p>
          <a:p>
            <a:pPr lvl="1"/>
            <a:r>
              <a:rPr lang="en-US" sz="1800" dirty="0">
                <a:ea typeface="+mn-lt"/>
                <a:cs typeface="+mn-lt"/>
              </a:rPr>
              <a:t>Address both academic and technical knowledge and skills</a:t>
            </a:r>
          </a:p>
          <a:p>
            <a:pPr lvl="2"/>
            <a:r>
              <a:rPr lang="en-US" sz="1400" dirty="0">
                <a:ea typeface="+mn-lt"/>
                <a:cs typeface="+mn-lt"/>
              </a:rPr>
              <a:t>Integrated and academic credit </a:t>
            </a:r>
          </a:p>
          <a:p>
            <a:pPr lvl="1"/>
            <a:r>
              <a:rPr lang="en-US" sz="1800" dirty="0">
                <a:ea typeface="+mn-lt"/>
                <a:cs typeface="+mn-lt"/>
              </a:rPr>
              <a:t>Include 21st century skills as outlined in the Career and Financial Management (CFM) Framework</a:t>
            </a:r>
          </a:p>
          <a:p>
            <a:pPr lvl="1"/>
            <a:r>
              <a:rPr lang="en-US" sz="1800" dirty="0">
                <a:ea typeface="+mn-lt"/>
                <a:cs typeface="+mn-lt"/>
              </a:rPr>
              <a:t>Align with needs of business and industry</a:t>
            </a:r>
            <a:endParaRPr lang="en-US" sz="1800" dirty="0">
              <a:cs typeface="Calibri"/>
            </a:endParaRPr>
          </a:p>
          <a:p>
            <a:pPr lvl="1"/>
            <a:r>
              <a:rPr lang="en-US" sz="1800" dirty="0">
                <a:cs typeface="Calibri"/>
              </a:rPr>
              <a:t>Align to labor market data for your community or area</a:t>
            </a:r>
          </a:p>
          <a:p>
            <a:pPr marL="457200" lvl="1" indent="0">
              <a:buNone/>
            </a:pPr>
            <a:endParaRPr lang="en-US" sz="1100">
              <a:cs typeface="Calibri"/>
            </a:endParaRPr>
          </a:p>
          <a:p>
            <a:pPr lvl="1"/>
            <a:endParaRPr lang="en-US" sz="1100">
              <a:cs typeface="Calibri"/>
            </a:endParaRPr>
          </a:p>
          <a:p>
            <a:endParaRPr lang="en-US" sz="1100">
              <a:cs typeface="Calibri"/>
            </a:endParaRPr>
          </a:p>
        </p:txBody>
      </p:sp>
      <p:pic>
        <p:nvPicPr>
          <p:cNvPr id="7" name="Picture 8" descr="Text&#10;&#10;Description automatically generated">
            <a:extLst>
              <a:ext uri="{FF2B5EF4-FFF2-40B4-BE49-F238E27FC236}">
                <a16:creationId xmlns:a16="http://schemas.microsoft.com/office/drawing/2014/main" id="{6D1CA9C7-7C61-C0E6-B994-CB3D443B4A7B}"/>
              </a:ext>
            </a:extLst>
          </p:cNvPr>
          <p:cNvPicPr>
            <a:picLocks noChangeAspect="1"/>
          </p:cNvPicPr>
          <p:nvPr/>
        </p:nvPicPr>
        <p:blipFill>
          <a:blip r:embed="rId3"/>
          <a:stretch>
            <a:fillRect/>
          </a:stretch>
        </p:blipFill>
        <p:spPr>
          <a:xfrm>
            <a:off x="9317865" y="5975540"/>
            <a:ext cx="2743200" cy="702411"/>
          </a:xfrm>
          <a:prstGeom prst="rect">
            <a:avLst/>
          </a:prstGeom>
        </p:spPr>
      </p:pic>
      <p:sp>
        <p:nvSpPr>
          <p:cNvPr id="9" name="TextBox 1">
            <a:extLst>
              <a:ext uri="{FF2B5EF4-FFF2-40B4-BE49-F238E27FC236}">
                <a16:creationId xmlns:a16="http://schemas.microsoft.com/office/drawing/2014/main" id="{AE654597-B0A6-355D-3CC2-826A72A92894}"/>
              </a:ext>
            </a:extLst>
          </p:cNvPr>
          <p:cNvSpPr txBox="1"/>
          <p:nvPr/>
        </p:nvSpPr>
        <p:spPr>
          <a:xfrm>
            <a:off x="6220961" y="220448"/>
            <a:ext cx="4031316"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ea typeface="+mn-lt"/>
                <a:cs typeface="+mn-lt"/>
                <a:hlinkClick r:id="rId4"/>
              </a:rPr>
              <a:t>Program Content | New York State Education Department (nysed.gov)</a:t>
            </a:r>
            <a:endParaRPr lang="en-US" sz="1200">
              <a:ea typeface="+mn-lt"/>
              <a:cs typeface="+mn-lt"/>
            </a:endParaRPr>
          </a:p>
          <a:p>
            <a:endParaRPr lang="en-US" sz="1200">
              <a:ea typeface="+mn-lt"/>
              <a:cs typeface="+mn-lt"/>
            </a:endParaRPr>
          </a:p>
          <a:p>
            <a:r>
              <a:rPr lang="en-US" sz="1200">
                <a:ea typeface="+mn-lt"/>
                <a:cs typeface="+mn-lt"/>
                <a:hlinkClick r:id="rId5"/>
              </a:rPr>
              <a:t>CFM Framework </a:t>
            </a:r>
            <a:endParaRPr lang="en-US" sz="1200">
              <a:ea typeface="+mn-lt"/>
              <a:cs typeface="+mn-lt"/>
            </a:endParaRPr>
          </a:p>
          <a:p>
            <a:endParaRPr lang="en-US" sz="1200">
              <a:ea typeface="+mn-lt"/>
              <a:cs typeface="+mn-lt"/>
            </a:endParaRPr>
          </a:p>
          <a:p>
            <a:r>
              <a:rPr lang="en-US" sz="1200">
                <a:ea typeface="+mn-lt"/>
                <a:cs typeface="+mn-lt"/>
                <a:hlinkClick r:id="rId6"/>
              </a:rPr>
              <a:t>Integrated and Specialized Academics | New York State Education Department (nysed.gov) </a:t>
            </a:r>
            <a:endParaRPr lang="en-US" sz="1200">
              <a:cs typeface="Calibri"/>
            </a:endParaRPr>
          </a:p>
        </p:txBody>
      </p:sp>
    </p:spTree>
    <p:extLst>
      <p:ext uri="{BB962C8B-B14F-4D97-AF65-F5344CB8AC3E}">
        <p14:creationId xmlns:p14="http://schemas.microsoft.com/office/powerpoint/2010/main" val="2191145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38C1-64CB-83DB-B2B5-54098F65334F}"/>
              </a:ext>
            </a:extLst>
          </p:cNvPr>
          <p:cNvSpPr>
            <a:spLocks noGrp="1"/>
          </p:cNvSpPr>
          <p:nvPr>
            <p:ph type="title"/>
          </p:nvPr>
        </p:nvSpPr>
        <p:spPr>
          <a:xfrm>
            <a:off x="4965430" y="629268"/>
            <a:ext cx="6586491" cy="1286160"/>
          </a:xfrm>
        </p:spPr>
        <p:txBody>
          <a:bodyPr anchor="b">
            <a:normAutofit/>
          </a:bodyPr>
          <a:lstStyle/>
          <a:p>
            <a:r>
              <a:rPr lang="en-US">
                <a:cs typeface="Calibri Light"/>
              </a:rPr>
              <a:t>Program Content Examples</a:t>
            </a:r>
          </a:p>
        </p:txBody>
      </p:sp>
      <p:sp>
        <p:nvSpPr>
          <p:cNvPr id="3" name="Content Placeholder 2">
            <a:extLst>
              <a:ext uri="{FF2B5EF4-FFF2-40B4-BE49-F238E27FC236}">
                <a16:creationId xmlns:a16="http://schemas.microsoft.com/office/drawing/2014/main" id="{3590D113-F171-EFC1-2DDD-DE592B40557F}"/>
              </a:ext>
            </a:extLst>
          </p:cNvPr>
          <p:cNvSpPr>
            <a:spLocks noGrp="1"/>
          </p:cNvSpPr>
          <p:nvPr>
            <p:ph idx="1"/>
          </p:nvPr>
        </p:nvSpPr>
        <p:spPr>
          <a:xfrm>
            <a:off x="4965431" y="2235994"/>
            <a:ext cx="6586489" cy="4345012"/>
          </a:xfrm>
        </p:spPr>
        <p:txBody>
          <a:bodyPr vert="horz" lIns="91440" tIns="45720" rIns="91440" bIns="45720" rtlCol="0" anchor="t">
            <a:normAutofit fontScale="92500" lnSpcReduction="10000"/>
          </a:bodyPr>
          <a:lstStyle/>
          <a:p>
            <a:r>
              <a:rPr lang="en-US" sz="1700" dirty="0">
                <a:cs typeface="Calibri"/>
              </a:rPr>
              <a:t>Some common CTE Agriculture programs include, but not limited to:</a:t>
            </a:r>
          </a:p>
          <a:p>
            <a:pPr lvl="1"/>
            <a:r>
              <a:rPr lang="en-US" sz="1700" dirty="0">
                <a:cs typeface="Calibri"/>
              </a:rPr>
              <a:t>General Agriculture</a:t>
            </a:r>
          </a:p>
          <a:p>
            <a:pPr lvl="1"/>
            <a:r>
              <a:rPr lang="en-US" sz="1700" dirty="0">
                <a:cs typeface="Calibri"/>
              </a:rPr>
              <a:t>Animal Science</a:t>
            </a:r>
          </a:p>
          <a:p>
            <a:pPr lvl="1"/>
            <a:r>
              <a:rPr lang="en-US" sz="1700" dirty="0">
                <a:cs typeface="Calibri"/>
              </a:rPr>
              <a:t>Plant Science</a:t>
            </a:r>
          </a:p>
          <a:p>
            <a:pPr lvl="1"/>
            <a:r>
              <a:rPr lang="en-US" sz="1700" dirty="0">
                <a:cs typeface="Calibri"/>
              </a:rPr>
              <a:t>Environmental Science</a:t>
            </a:r>
          </a:p>
          <a:p>
            <a:pPr lvl="1"/>
            <a:r>
              <a:rPr lang="en-US" sz="1700" dirty="0">
                <a:cs typeface="Calibri"/>
              </a:rPr>
              <a:t>Veterinary Science</a:t>
            </a:r>
          </a:p>
          <a:p>
            <a:pPr lvl="1"/>
            <a:r>
              <a:rPr lang="en-US" sz="1700" dirty="0">
                <a:cs typeface="Calibri"/>
              </a:rPr>
              <a:t>Agricultural Mechanics </a:t>
            </a:r>
          </a:p>
          <a:p>
            <a:r>
              <a:rPr lang="en-US" sz="1800" dirty="0">
                <a:cs typeface="Calibri"/>
              </a:rPr>
              <a:t>Coursework</a:t>
            </a:r>
          </a:p>
          <a:p>
            <a:pPr lvl="1"/>
            <a:r>
              <a:rPr lang="en-US" sz="1700" dirty="0">
                <a:cs typeface="Calibri"/>
              </a:rPr>
              <a:t>NYSED does not endorse any one curriculum or vendor, curriculum choices can be made by the district or program</a:t>
            </a:r>
          </a:p>
          <a:p>
            <a:pPr marL="457200" lvl="1" indent="0">
              <a:buNone/>
            </a:pPr>
            <a:r>
              <a:rPr lang="en-US" sz="1700" dirty="0">
                <a:cs typeface="Calibri"/>
              </a:rPr>
              <a:t>*CASE is a very commonly used curriculum in NYSED Approved CTE programs, and their coursework does fit well into the CTE approval process. </a:t>
            </a:r>
          </a:p>
          <a:p>
            <a:r>
              <a:rPr lang="en-US" sz="1800">
                <a:cs typeface="Calibri"/>
              </a:rPr>
              <a:t>Standards</a:t>
            </a:r>
          </a:p>
          <a:p>
            <a:pPr lvl="1"/>
            <a:r>
              <a:rPr lang="en-US" sz="1700" dirty="0">
                <a:cs typeface="Calibri"/>
              </a:rPr>
              <a:t>Commonly used standards in NYSED approved CTE agriculture programs include AFNR, CCTC, and career or credential specific standards</a:t>
            </a:r>
            <a:r>
              <a:rPr lang="en-US" sz="1900" dirty="0">
                <a:cs typeface="Calibri"/>
              </a:rPr>
              <a:t>. </a:t>
            </a:r>
            <a:endParaRPr lang="en-US" sz="1900">
              <a:cs typeface="Calibri" panose="020F0502020204030204"/>
            </a:endParaRPr>
          </a:p>
          <a:p>
            <a:pPr lvl="1"/>
            <a:endParaRPr lang="en-US" sz="1700">
              <a:cs typeface="Calibri"/>
            </a:endParaRPr>
          </a:p>
        </p:txBody>
      </p:sp>
      <p:pic>
        <p:nvPicPr>
          <p:cNvPr id="5" name="Picture 4" descr="Green building in a cornfield">
            <a:extLst>
              <a:ext uri="{FF2B5EF4-FFF2-40B4-BE49-F238E27FC236}">
                <a16:creationId xmlns:a16="http://schemas.microsoft.com/office/drawing/2014/main" id="{7677673A-E104-4CB4-3463-F1AA66510CE0}"/>
              </a:ext>
            </a:extLst>
          </p:cNvPr>
          <p:cNvPicPr>
            <a:picLocks noChangeAspect="1"/>
          </p:cNvPicPr>
          <p:nvPr/>
        </p:nvPicPr>
        <p:blipFill rotWithShape="1">
          <a:blip r:embed="rId2"/>
          <a:srcRect l="20966" r="33981" b="-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68E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31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981A786-B0F0-69FF-7768-90589F135AC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791" t="9091" r="29734"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777F9C-F19F-6761-BB0A-A43BFE94941A}"/>
              </a:ext>
            </a:extLst>
          </p:cNvPr>
          <p:cNvSpPr>
            <a:spLocks noGrp="1"/>
          </p:cNvSpPr>
          <p:nvPr>
            <p:ph type="title"/>
          </p:nvPr>
        </p:nvSpPr>
        <p:spPr>
          <a:xfrm>
            <a:off x="594804" y="640263"/>
            <a:ext cx="6619811" cy="1344975"/>
          </a:xfrm>
        </p:spPr>
        <p:txBody>
          <a:bodyPr>
            <a:normAutofit/>
          </a:bodyPr>
          <a:lstStyle/>
          <a:p>
            <a:r>
              <a:rPr lang="en-US" sz="4000">
                <a:cs typeface="Calibri Light"/>
              </a:rPr>
              <a:t>Work- Based Learning (WBL)</a:t>
            </a:r>
            <a:endParaRPr lang="en-US" sz="4000"/>
          </a:p>
        </p:txBody>
      </p:sp>
      <p:sp>
        <p:nvSpPr>
          <p:cNvPr id="3" name="Content Placeholder 2">
            <a:extLst>
              <a:ext uri="{FF2B5EF4-FFF2-40B4-BE49-F238E27FC236}">
                <a16:creationId xmlns:a16="http://schemas.microsoft.com/office/drawing/2014/main" id="{25123243-3156-FA37-916A-53162E82F610}"/>
              </a:ext>
            </a:extLst>
          </p:cNvPr>
          <p:cNvSpPr>
            <a:spLocks noGrp="1"/>
          </p:cNvSpPr>
          <p:nvPr>
            <p:ph idx="1"/>
          </p:nvPr>
        </p:nvSpPr>
        <p:spPr>
          <a:xfrm>
            <a:off x="594109" y="1713933"/>
            <a:ext cx="6620505" cy="4180840"/>
          </a:xfrm>
        </p:spPr>
        <p:txBody>
          <a:bodyPr vert="horz" lIns="91440" tIns="45720" rIns="91440" bIns="45720" rtlCol="0" anchor="t">
            <a:normAutofit/>
          </a:bodyPr>
          <a:lstStyle/>
          <a:p>
            <a:pPr>
              <a:spcBef>
                <a:spcPts val="0"/>
              </a:spcBef>
            </a:pPr>
            <a:r>
              <a:rPr lang="en-US" sz="1800">
                <a:ea typeface="+mn-lt"/>
                <a:cs typeface="+mn-lt"/>
              </a:rPr>
              <a:t>An authentic learning experience that allow students to explore their career goals, abilities, and interests while applying their academic and technical knowledge and skills in a real-world context. </a:t>
            </a:r>
          </a:p>
          <a:p>
            <a:pPr lvl="1">
              <a:spcBef>
                <a:spcPts val="0"/>
              </a:spcBef>
            </a:pPr>
            <a:r>
              <a:rPr lang="en-US" sz="1800" dirty="0">
                <a:ea typeface="+mn-lt"/>
                <a:cs typeface="+mn-lt"/>
              </a:rPr>
              <a:t>These experiences are planned and supervised by instructional staff in collaboration with business, industry, or community partners.</a:t>
            </a:r>
          </a:p>
          <a:p>
            <a:pPr>
              <a:spcBef>
                <a:spcPts val="0"/>
              </a:spcBef>
            </a:pPr>
            <a:r>
              <a:rPr lang="en-US" sz="1800" dirty="0">
                <a:ea typeface="+mn-lt"/>
                <a:cs typeface="+mn-lt"/>
              </a:rPr>
              <a:t>In a NYSED approved CTE program, WBL opportunities must be </a:t>
            </a:r>
            <a:r>
              <a:rPr lang="en-US" sz="1800" b="1" dirty="0">
                <a:ea typeface="+mn-lt"/>
                <a:cs typeface="+mn-lt"/>
              </a:rPr>
              <a:t>offered </a:t>
            </a:r>
            <a:r>
              <a:rPr lang="en-US" sz="1800" dirty="0">
                <a:ea typeface="+mn-lt"/>
                <a:cs typeface="+mn-lt"/>
              </a:rPr>
              <a:t>to students. </a:t>
            </a:r>
          </a:p>
          <a:p>
            <a:pPr lvl="1">
              <a:spcBef>
                <a:spcPts val="0"/>
              </a:spcBef>
            </a:pPr>
            <a:r>
              <a:rPr lang="en-US" sz="1800" dirty="0">
                <a:ea typeface="+mn-lt"/>
                <a:cs typeface="+mn-lt"/>
              </a:rPr>
              <a:t>In the case of Perkins funding as well as the CDOS pathway to graduation, 54 hours of WBL must be completed by each student. </a:t>
            </a:r>
          </a:p>
          <a:p>
            <a:pPr>
              <a:spcBef>
                <a:spcPts val="0"/>
              </a:spcBef>
            </a:pPr>
            <a:r>
              <a:rPr lang="en-US" sz="1800" b="1" dirty="0">
                <a:ea typeface="+mn-lt"/>
                <a:cs typeface="+mn-lt"/>
              </a:rPr>
              <a:t>If your agriculture program has an FFA chapter and your students participate in SAE, this counts towards WBL offered to students in a NYSED approved CTE program! </a:t>
            </a:r>
          </a:p>
          <a:p>
            <a:endParaRPr lang="en-US" sz="1700">
              <a:cs typeface="Calibri"/>
            </a:endParaRPr>
          </a:p>
        </p:txBody>
      </p:sp>
      <p:sp>
        <p:nvSpPr>
          <p:cNvPr id="5" name="TextBox 4">
            <a:extLst>
              <a:ext uri="{FF2B5EF4-FFF2-40B4-BE49-F238E27FC236}">
                <a16:creationId xmlns:a16="http://schemas.microsoft.com/office/drawing/2014/main" id="{951A307A-C54C-AA0F-E61E-771A25C546CC}"/>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7" name="TextBox 1">
            <a:extLst>
              <a:ext uri="{FF2B5EF4-FFF2-40B4-BE49-F238E27FC236}">
                <a16:creationId xmlns:a16="http://schemas.microsoft.com/office/drawing/2014/main" id="{1AE82B6E-7830-ADCC-63DE-A88FC9BE4606}"/>
              </a:ext>
            </a:extLst>
          </p:cNvPr>
          <p:cNvSpPr txBox="1"/>
          <p:nvPr/>
        </p:nvSpPr>
        <p:spPr>
          <a:xfrm>
            <a:off x="8292668" y="316723"/>
            <a:ext cx="3430380" cy="92333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mn-lt"/>
                <a:cs typeface="+mn-lt"/>
                <a:hlinkClick r:id="rId5"/>
              </a:rPr>
              <a:t>Work-Based Learning | New York State Education Department (nysed.gov)</a:t>
            </a:r>
            <a:endParaRPr lang="en-US"/>
          </a:p>
        </p:txBody>
      </p:sp>
      <p:pic>
        <p:nvPicPr>
          <p:cNvPr id="8" name="Picture 8" descr="Text&#10;&#10;Description automatically generated">
            <a:extLst>
              <a:ext uri="{FF2B5EF4-FFF2-40B4-BE49-F238E27FC236}">
                <a16:creationId xmlns:a16="http://schemas.microsoft.com/office/drawing/2014/main" id="{14A16F6E-F444-C846-99A0-1147C6E94C20}"/>
              </a:ext>
            </a:extLst>
          </p:cNvPr>
          <p:cNvPicPr>
            <a:picLocks noChangeAspect="1"/>
          </p:cNvPicPr>
          <p:nvPr/>
        </p:nvPicPr>
        <p:blipFill>
          <a:blip r:embed="rId6"/>
          <a:stretch>
            <a:fillRect/>
          </a:stretch>
        </p:blipFill>
        <p:spPr>
          <a:xfrm>
            <a:off x="9285668" y="5889682"/>
            <a:ext cx="2743200" cy="702411"/>
          </a:xfrm>
          <a:prstGeom prst="rect">
            <a:avLst/>
          </a:prstGeom>
        </p:spPr>
      </p:pic>
    </p:spTree>
    <p:extLst>
      <p:ext uri="{BB962C8B-B14F-4D97-AF65-F5344CB8AC3E}">
        <p14:creationId xmlns:p14="http://schemas.microsoft.com/office/powerpoint/2010/main" val="14463536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1695</Words>
  <Application>Microsoft Office PowerPoint</Application>
  <PresentationFormat>Widescreen</PresentationFormat>
  <Paragraphs>174</Paragraphs>
  <Slides>20</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NYSED Approved CTE Programs in Agriculture </vt:lpstr>
      <vt:lpstr>Discussion Points for Today</vt:lpstr>
      <vt:lpstr>Career and Technical Education Definition </vt:lpstr>
      <vt:lpstr>NYSED CTE Approval</vt:lpstr>
      <vt:lpstr>The Program Approval Process</vt:lpstr>
      <vt:lpstr>The Self-Study </vt:lpstr>
      <vt:lpstr>Program Content </vt:lpstr>
      <vt:lpstr>Program Content Examples</vt:lpstr>
      <vt:lpstr>Work- Based Learning (WBL)</vt:lpstr>
      <vt:lpstr>Employability Profile </vt:lpstr>
      <vt:lpstr>PowerPoint Presentation</vt:lpstr>
      <vt:lpstr>Articulation Agreement </vt:lpstr>
      <vt:lpstr>Technical Assessment </vt:lpstr>
      <vt:lpstr>Faculty </vt:lpstr>
      <vt:lpstr>The External Review </vt:lpstr>
      <vt:lpstr>Submission</vt:lpstr>
      <vt:lpstr>NYSED Resources</vt:lpstr>
      <vt:lpstr>Perkins Funding </vt:lpstr>
      <vt:lpstr>NYAAE and Mentorship </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Kelli Grab</dc:creator>
  <cp:lastModifiedBy>Kelli Grab</cp:lastModifiedBy>
  <cp:revision>117</cp:revision>
  <dcterms:created xsi:type="dcterms:W3CDTF">2022-11-10T18:54:06Z</dcterms:created>
  <dcterms:modified xsi:type="dcterms:W3CDTF">2023-01-05T22:02:17Z</dcterms:modified>
</cp:coreProperties>
</file>