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5" r:id="rId2"/>
    <p:sldId id="273" r:id="rId3"/>
    <p:sldId id="287" r:id="rId4"/>
    <p:sldId id="288" r:id="rId5"/>
    <p:sldId id="289" r:id="rId6"/>
    <p:sldId id="282" r:id="rId7"/>
    <p:sldId id="284" r:id="rId8"/>
    <p:sldId id="285" r:id="rId9"/>
    <p:sldId id="29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706" autoAdjust="0"/>
  </p:normalViewPr>
  <p:slideViewPr>
    <p:cSldViewPr snapToGrid="0">
      <p:cViewPr varScale="1">
        <p:scale>
          <a:sx n="83" d="100"/>
          <a:sy n="83" d="100"/>
        </p:scale>
        <p:origin x="456" y="77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2/9/2022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2/9/2022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un rising over grassy hill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2/9/2022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2/9/2022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2/9/2022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2/9/2022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2/9/2022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2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2/9/2022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e 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2/9/2022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en-US"/>
              <a:t>2/9/2022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2/9/2022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2/9/2022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2/9/2022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2/9/2022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Rectangle 3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14494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5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2"/>
          </p:nvPr>
        </p:nvSpPr>
        <p:spPr>
          <a:xfrm>
            <a:off x="8875776" y="6614494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210800" y="6614494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100000"/>
        <a:buFont typeface="Arial" pitchFamily="34" charset="0"/>
        <a:buChar char="▪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100000"/>
        <a:buFont typeface="Arial" pitchFamily="34" charset="0"/>
        <a:buChar char="▪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fif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www.youtube.com/watch?v=UnzYq1d0Zj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s://www.youtube.com/watch?v=ChacNePtFH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6233" y="872705"/>
            <a:ext cx="9144002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Careers In the Green Industry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700" b="1" i="1" dirty="0">
                <a:solidFill>
                  <a:schemeClr val="accent1">
                    <a:lumMod val="75000"/>
                  </a:schemeClr>
                </a:solidFill>
              </a:rPr>
              <a:t>The Grass IS Greener on the Other Side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NYSTA’s </a:t>
            </a:r>
          </a:p>
          <a:p>
            <a:r>
              <a:rPr lang="en-US" sz="2800" b="1" dirty="0">
                <a:solidFill>
                  <a:srgbClr val="FFFF00"/>
                </a:solidFill>
              </a:rPr>
              <a:t>Apprenticeship Program</a:t>
            </a:r>
          </a:p>
        </p:txBody>
      </p:sp>
      <p:pic>
        <p:nvPicPr>
          <p:cNvPr id="6" name="Picture 5" descr="Text&#10;&#10;Description automatically generated with medium confidence">
            <a:extLst>
              <a:ext uri="{FF2B5EF4-FFF2-40B4-BE49-F238E27FC236}">
                <a16:creationId xmlns:a16="http://schemas.microsoft.com/office/drawing/2014/main" id="{91C92C05-DC69-410C-9DC8-6CD4A765EE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2714625"/>
            <a:ext cx="57150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059324" y="-130738"/>
            <a:ext cx="9509760" cy="1233424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accent1">
                    <a:lumMod val="50000"/>
                  </a:schemeClr>
                </a:solidFill>
              </a:rPr>
              <a:t>Career Fields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967309" y="1188835"/>
            <a:ext cx="9509760" cy="4127627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Golf Course Management</a:t>
            </a:r>
          </a:p>
          <a:p>
            <a:r>
              <a:rPr lang="en-US" sz="2800" b="1" dirty="0">
                <a:solidFill>
                  <a:srgbClr val="00B050"/>
                </a:solidFill>
              </a:rPr>
              <a:t>Sports Turf Management</a:t>
            </a:r>
          </a:p>
          <a:p>
            <a:r>
              <a:rPr lang="en-US" sz="2800" b="1" dirty="0">
                <a:solidFill>
                  <a:srgbClr val="00B050"/>
                </a:solidFill>
              </a:rPr>
              <a:t>Turf Equipment Technician</a:t>
            </a:r>
          </a:p>
        </p:txBody>
      </p:sp>
      <p:pic>
        <p:nvPicPr>
          <p:cNvPr id="5" name="Picture 4" descr="Image result for nys golf courses">
            <a:extLst>
              <a:ext uri="{FF2B5EF4-FFF2-40B4-BE49-F238E27FC236}">
                <a16:creationId xmlns:a16="http://schemas.microsoft.com/office/drawing/2014/main" id="{26425685-481B-4CCC-BED2-2BDDF3DF2F6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664" y="2997679"/>
            <a:ext cx="2889885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s://i.ytimg.com/vi/drQDE1JiQBA/hqdefault.jpg">
            <a:extLst>
              <a:ext uri="{FF2B5EF4-FFF2-40B4-BE49-F238E27FC236}">
                <a16:creationId xmlns:a16="http://schemas.microsoft.com/office/drawing/2014/main" id="{00E7648A-5627-4BB9-9547-374B3A18A5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887" y="1703811"/>
            <a:ext cx="2638425" cy="1978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saratogasod.com/wp-content/uploads/2015/09/small-sod.jpg">
            <a:extLst>
              <a:ext uri="{FF2B5EF4-FFF2-40B4-BE49-F238E27FC236}">
                <a16:creationId xmlns:a16="http://schemas.microsoft.com/office/drawing/2014/main" id="{7CB8D793-912E-4052-8D8A-8235B73BBB9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372" y="4257687"/>
            <a:ext cx="2770505" cy="19792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A person operating a machine&#10;&#10;Description automatically generated with medium confidence">
            <a:extLst>
              <a:ext uri="{FF2B5EF4-FFF2-40B4-BE49-F238E27FC236}">
                <a16:creationId xmlns:a16="http://schemas.microsoft.com/office/drawing/2014/main" id="{FB6B62A0-A377-4F95-885F-7DD6A59A28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21" y="3873224"/>
            <a:ext cx="3137220" cy="1902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95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E4C9C8-AA9B-4394-9247-99643FFB7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994A22-5415-46DD-87BC-D32FCA0E88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45" y="1700784"/>
            <a:ext cx="7119668" cy="3032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009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5B811-9FFB-4EB8-9FD7-A89678C32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General Requirements &amp; Preferred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751D4-77F0-40F9-8A49-A25FA7FBD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Working with Plants &amp; People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Knowledge in Plant Science, technology, basic engineering, &amp; math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Develop strong skills in, communication, project management, personnel management, and business management.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Working in an outdoor environment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The Turf  professional  community has a sense of purpose, collegiality, and a genuine desire to help young people succeed, work hard and enjoy life.</a:t>
            </a:r>
          </a:p>
        </p:txBody>
      </p:sp>
    </p:spTree>
    <p:extLst>
      <p:ext uri="{BB962C8B-B14F-4D97-AF65-F5344CB8AC3E}">
        <p14:creationId xmlns:p14="http://schemas.microsoft.com/office/powerpoint/2010/main" val="133306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BD1CC-778D-4870-92EE-5FBC938A7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Outlook (Bureau of Labor Statistics 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998F6-EACE-4D73-8F05-5EBD001FC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Presently Over 200,000 Supervisors, Managers, etc.</a:t>
            </a:r>
          </a:p>
          <a:p>
            <a:r>
              <a:rPr lang="en-US" sz="2400" b="1" i="1" u="sng" dirty="0">
                <a:solidFill>
                  <a:srgbClr val="FF0000"/>
                </a:solidFill>
              </a:rPr>
              <a:t>Predicts in the next 10 years over 55,000 career opportunities will be created.</a:t>
            </a:r>
          </a:p>
          <a:p>
            <a:r>
              <a:rPr lang="en-US" b="1" dirty="0">
                <a:solidFill>
                  <a:srgbClr val="00B050"/>
                </a:solidFill>
              </a:rPr>
              <a:t>A much touted statistic is that nearly </a:t>
            </a:r>
            <a:r>
              <a:rPr lang="en-US" sz="2400" b="1" i="1" u="sng" dirty="0">
                <a:solidFill>
                  <a:srgbClr val="FF0000"/>
                </a:solidFill>
              </a:rPr>
              <a:t>99% of graduates who earn a certificate or a degree are successful in securing full time employment right out of a </a:t>
            </a:r>
            <a:r>
              <a:rPr lang="en-US" sz="2400" b="1" i="1" u="sng" dirty="0" err="1">
                <a:solidFill>
                  <a:srgbClr val="FF0000"/>
                </a:solidFill>
              </a:rPr>
              <a:t>Apprenticship</a:t>
            </a:r>
            <a:r>
              <a:rPr lang="en-US" sz="2400" b="1" i="1" u="sng" dirty="0">
                <a:solidFill>
                  <a:srgbClr val="FF0000"/>
                </a:solidFill>
              </a:rPr>
              <a:t> or degree program</a:t>
            </a:r>
            <a:r>
              <a:rPr lang="en-US" b="1" dirty="0">
                <a:solidFill>
                  <a:srgbClr val="00B050"/>
                </a:solidFill>
              </a:rPr>
              <a:t>—few industries can rival that success rate!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0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4CA38-96A8-4A5B-8360-BC1AEE011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998" y="0"/>
            <a:ext cx="9509760" cy="1233424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Golf Course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EA6F3-B683-4B1D-947F-8D40979F7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346" y="1292352"/>
            <a:ext cx="9509760" cy="4127627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>
                <a:solidFill>
                  <a:srgbClr val="7556A4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400" b="1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Job Description:</a:t>
            </a:r>
          </a:p>
          <a:p>
            <a:pPr lvl="1"/>
            <a:r>
              <a:rPr lang="en-US" dirty="0">
                <a:solidFill>
                  <a:srgbClr val="7556A4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Deep Roots, The Life of a Golf Course Superintendent - YouTube</a:t>
            </a:r>
            <a:endParaRPr lang="en-US" sz="2200" b="1" dirty="0">
              <a:solidFill>
                <a:srgbClr val="00B050"/>
              </a:solidFill>
            </a:endParaRPr>
          </a:p>
          <a:p>
            <a:r>
              <a:rPr lang="en-US" sz="2400" b="1" dirty="0">
                <a:solidFill>
                  <a:srgbClr val="00B050"/>
                </a:solidFill>
              </a:rPr>
              <a:t>Degree Requirements:  Minimum AAS Degree, Apprenticeship certification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Areas of Study: Plant Sciences, Horticulture, Agronomy, Business Management, Hydraulics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Internship or Apprenticeship</a:t>
            </a:r>
          </a:p>
          <a:p>
            <a:r>
              <a:rPr lang="en-US" sz="2400" b="1" i="1" u="sng" dirty="0">
                <a:solidFill>
                  <a:srgbClr val="FF0000"/>
                </a:solidFill>
              </a:rPr>
              <a:t>The average base salary </a:t>
            </a:r>
            <a:r>
              <a:rPr lang="en-US" sz="2400" b="1" dirty="0">
                <a:solidFill>
                  <a:srgbClr val="00B050"/>
                </a:solidFill>
              </a:rPr>
              <a:t>for Assistant course superintendents </a:t>
            </a:r>
            <a:r>
              <a:rPr lang="en-US" sz="2600" b="1" i="1" u="sng" dirty="0">
                <a:solidFill>
                  <a:srgbClr val="FF0000"/>
                </a:solidFill>
              </a:rPr>
              <a:t>rose to $60,189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>
                <a:solidFill>
                  <a:srgbClr val="00B050"/>
                </a:solidFill>
              </a:rPr>
              <a:t>a 4.7% increase (2021)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The average base salary for certified golf course superintendents rose to </a:t>
            </a:r>
            <a:r>
              <a:rPr lang="en-US" sz="2600" b="1" i="1" u="sng" dirty="0">
                <a:solidFill>
                  <a:srgbClr val="FF0000"/>
                </a:solidFill>
              </a:rPr>
              <a:t>$109,620, a 5.4% increase </a:t>
            </a:r>
            <a:r>
              <a:rPr lang="en-US" sz="2400" b="1" dirty="0">
                <a:solidFill>
                  <a:srgbClr val="00B050"/>
                </a:solidFill>
              </a:rPr>
              <a:t>(2021)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Professional Associations: Golf Course Superintendents Association (GCSAA)</a:t>
            </a:r>
          </a:p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7121B38-F397-4326-A556-C5413BEF2338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074" y="5019531"/>
            <a:ext cx="3573852" cy="1398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01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4CA38-96A8-4A5B-8360-BC1AEE011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826602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Sports Turf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EA6F3-B683-4B1D-947F-8D40979F7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1120" y="1380226"/>
            <a:ext cx="9509760" cy="4649353"/>
          </a:xfrm>
        </p:spPr>
        <p:txBody>
          <a:bodyPr/>
          <a:lstStyle/>
          <a:p>
            <a:r>
              <a:rPr lang="en-US" sz="2400" b="1" dirty="0">
                <a:solidFill>
                  <a:srgbClr val="00B050"/>
                </a:solidFill>
              </a:rPr>
              <a:t>Job Description: </a:t>
            </a:r>
            <a:r>
              <a:rPr lang="en-US" sz="2400" dirty="0">
                <a:hlinkClick r:id="rId2"/>
              </a:rPr>
              <a:t>Spotlight On: It's the FIELD! - YouTube</a:t>
            </a:r>
            <a:endParaRPr lang="en-US" sz="2400" b="1" dirty="0">
              <a:solidFill>
                <a:srgbClr val="00B050"/>
              </a:solidFill>
            </a:endParaRPr>
          </a:p>
          <a:p>
            <a:r>
              <a:rPr lang="en-US" sz="2400" b="1" dirty="0">
                <a:solidFill>
                  <a:srgbClr val="00B050"/>
                </a:solidFill>
              </a:rPr>
              <a:t>Degree Requirements:  Minimum Apprenticeship Certification &amp; AAS Degree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Areas of Study: Plant Sciences, Horticulture, Agronomy, Business Management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Internship or Apprenticeship Requirement</a:t>
            </a:r>
          </a:p>
          <a:p>
            <a:r>
              <a:rPr lang="en-US" sz="2400" b="1" i="1" u="sng" dirty="0">
                <a:solidFill>
                  <a:srgbClr val="FF0000"/>
                </a:solidFill>
              </a:rPr>
              <a:t>Mean Salary (2020) = $65,500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Professional Associations: Sports Turf Management Association (STMA)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3A547F-D513-41CD-B47E-28B9F497323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955" y="4738255"/>
            <a:ext cx="4644481" cy="182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11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E5B23-2CD7-4CE2-8102-EF1056B8F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120" y="-55975"/>
            <a:ext cx="9509760" cy="123342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Turf Equipment Technician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6517C-9BBB-40D3-AE9E-CBDB070B3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61" y="1252095"/>
            <a:ext cx="9509760" cy="4127627"/>
          </a:xfrm>
        </p:spPr>
        <p:txBody>
          <a:bodyPr>
            <a:normAutofit fontScale="77500" lnSpcReduction="20000"/>
          </a:bodyPr>
          <a:lstStyle/>
          <a:p>
            <a:pPr marL="45720" indent="0" algn="l">
              <a:buNone/>
            </a:pPr>
            <a:r>
              <a:rPr lang="en-US" sz="4300" b="1" dirty="0">
                <a:solidFill>
                  <a:srgbClr val="00B050"/>
                </a:solidFill>
              </a:rPr>
              <a:t>Job Description</a:t>
            </a:r>
            <a:r>
              <a:rPr lang="en-US" sz="3000" b="1" dirty="0">
                <a:solidFill>
                  <a:srgbClr val="00B050"/>
                </a:solidFill>
              </a:rPr>
              <a:t>: </a:t>
            </a:r>
          </a:p>
          <a:p>
            <a:pPr lvl="1"/>
            <a:r>
              <a:rPr lang="en-US" sz="2600" b="1" i="0" dirty="0">
                <a:solidFill>
                  <a:srgbClr val="00B050"/>
                </a:solidFill>
                <a:effectLst/>
                <a:latin typeface="Poppins" panose="00000500000000000000" pitchFamily="2" charset="0"/>
              </a:rPr>
              <a:t>Inspect, diagnose, adjust, and repair mechanical defects/failures in various golf course maintenance equipment</a:t>
            </a:r>
          </a:p>
          <a:p>
            <a:pPr lvl="1"/>
            <a:r>
              <a:rPr lang="en-US" sz="2600" b="1" i="0" dirty="0">
                <a:solidFill>
                  <a:srgbClr val="00B050"/>
                </a:solidFill>
                <a:effectLst/>
                <a:latin typeface="Poppins" panose="00000500000000000000" pitchFamily="2" charset="0"/>
              </a:rPr>
              <a:t>Prioritize equipment repair and pm services</a:t>
            </a:r>
          </a:p>
          <a:p>
            <a:pPr lvl="1"/>
            <a:r>
              <a:rPr lang="en-US" sz="2600" b="1" i="0" dirty="0">
                <a:solidFill>
                  <a:srgbClr val="00B050"/>
                </a:solidFill>
                <a:effectLst/>
                <a:latin typeface="Poppins" panose="00000500000000000000" pitchFamily="2" charset="0"/>
              </a:rPr>
              <a:t>Set up and modify new equipment as needed</a:t>
            </a:r>
          </a:p>
          <a:p>
            <a:pPr lvl="1"/>
            <a:r>
              <a:rPr lang="en-US" sz="2600" b="1" i="0" dirty="0">
                <a:solidFill>
                  <a:srgbClr val="00B050"/>
                </a:solidFill>
                <a:effectLst/>
                <a:latin typeface="Poppins" panose="00000500000000000000" pitchFamily="2" charset="0"/>
              </a:rPr>
              <a:t>Repair and adjust engines and cutting mechanisms on various mowing equipment</a:t>
            </a:r>
          </a:p>
          <a:p>
            <a:pPr lvl="1"/>
            <a:r>
              <a:rPr lang="en-US" sz="2600" b="1" i="0" dirty="0">
                <a:solidFill>
                  <a:srgbClr val="00B050"/>
                </a:solidFill>
                <a:effectLst/>
                <a:latin typeface="Poppins" panose="00000500000000000000" pitchFamily="2" charset="0"/>
              </a:rPr>
              <a:t>Spot check equipment for performance on the course and make emergency repairs as necessary</a:t>
            </a:r>
          </a:p>
          <a:p>
            <a:pPr lvl="1"/>
            <a:r>
              <a:rPr lang="en-US" sz="2600" b="1" i="0" dirty="0">
                <a:solidFill>
                  <a:srgbClr val="00B050"/>
                </a:solidFill>
                <a:effectLst/>
                <a:latin typeface="Poppins" panose="00000500000000000000" pitchFamily="2" charset="0"/>
              </a:rPr>
              <a:t>Properly recycle and dispose of various oils, anti-freeze and filters</a:t>
            </a:r>
          </a:p>
          <a:p>
            <a:pPr lvl="1"/>
            <a:r>
              <a:rPr lang="en-US" sz="2600" b="1" i="0" dirty="0">
                <a:solidFill>
                  <a:srgbClr val="00B050"/>
                </a:solidFill>
                <a:effectLst/>
                <a:latin typeface="Poppins" panose="00000500000000000000" pitchFamily="2" charset="0"/>
              </a:rPr>
              <a:t>Oversee and maintain a clean service area emphasizing safety</a:t>
            </a:r>
          </a:p>
          <a:p>
            <a:endParaRPr lang="en-US" sz="2400" b="1" dirty="0">
              <a:solidFill>
                <a:srgbClr val="00B050"/>
              </a:solidFill>
            </a:endParaRPr>
          </a:p>
          <a:p>
            <a:endParaRPr lang="en-US" dirty="0"/>
          </a:p>
        </p:txBody>
      </p:sp>
      <p:pic>
        <p:nvPicPr>
          <p:cNvPr id="5" name="Picture 4" descr="A person operating a machine&#10;&#10;Description automatically generated with medium confidence">
            <a:extLst>
              <a:ext uri="{FF2B5EF4-FFF2-40B4-BE49-F238E27FC236}">
                <a16:creationId xmlns:a16="http://schemas.microsoft.com/office/drawing/2014/main" id="{0835971B-FD5A-480C-B378-F63525DB74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455" y="4714152"/>
            <a:ext cx="2807854" cy="170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67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59BF5-BC5D-4F90-BA6B-F6A259AF3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u="sng" dirty="0">
                <a:solidFill>
                  <a:srgbClr val="00B050"/>
                </a:solidFill>
              </a:rPr>
              <a:t>Requirements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sz="2400" b="1" dirty="0">
                <a:solidFill>
                  <a:srgbClr val="00B050"/>
                </a:solidFill>
              </a:rPr>
              <a:t>Apprenticeship Certification</a:t>
            </a:r>
            <a:br>
              <a:rPr lang="en-US" sz="2400" b="1" dirty="0">
                <a:solidFill>
                  <a:srgbClr val="00B050"/>
                </a:solidFill>
              </a:rPr>
            </a:br>
            <a:br>
              <a:rPr lang="en-US" sz="2400" b="1" dirty="0">
                <a:solidFill>
                  <a:srgbClr val="00B050"/>
                </a:solidFill>
              </a:rPr>
            </a:br>
            <a:r>
              <a:rPr lang="en-US" sz="2400" b="1" u="sng" dirty="0">
                <a:solidFill>
                  <a:srgbClr val="00B050"/>
                </a:solidFill>
              </a:rPr>
              <a:t>Areas of Study: </a:t>
            </a:r>
            <a:r>
              <a:rPr lang="en-US" sz="2400" b="1" dirty="0">
                <a:solidFill>
                  <a:srgbClr val="00B050"/>
                </a:solidFill>
              </a:rPr>
              <a:t>Hydraulics, Engine Diagnosis, Welding, Mechanical repair, Preventive maintenance, Sharping &amp; grinding, Electrical Diagnostics</a:t>
            </a:r>
            <a:br>
              <a:rPr lang="en-US" sz="2400" b="1" dirty="0">
                <a:solidFill>
                  <a:srgbClr val="00B050"/>
                </a:solidFill>
              </a:rPr>
            </a:br>
            <a:br>
              <a:rPr lang="en-US" sz="2400" b="1" dirty="0">
                <a:solidFill>
                  <a:srgbClr val="00B050"/>
                </a:solidFill>
              </a:rPr>
            </a:br>
            <a:r>
              <a:rPr lang="en-US" sz="2400" b="1" dirty="0">
                <a:solidFill>
                  <a:srgbClr val="00B050"/>
                </a:solidFill>
              </a:rPr>
              <a:t>Internship &amp;/or Apprenticeship Certificate</a:t>
            </a:r>
            <a:br>
              <a:rPr lang="en-US" sz="2400" b="1" dirty="0">
                <a:solidFill>
                  <a:srgbClr val="00B050"/>
                </a:solidFill>
              </a:rPr>
            </a:br>
            <a:br>
              <a:rPr lang="en-US" sz="2400" b="1" dirty="0">
                <a:solidFill>
                  <a:srgbClr val="00B050"/>
                </a:solidFill>
              </a:rPr>
            </a:br>
            <a:r>
              <a:rPr lang="en-US" sz="2400" b="1" dirty="0">
                <a:solidFill>
                  <a:srgbClr val="FF0000"/>
                </a:solidFill>
              </a:rPr>
              <a:t>Mean Salary: Average/Mean = $25- $35/hr. or $35,000-$65,000/yr. (2020)</a:t>
            </a:r>
          </a:p>
        </p:txBody>
      </p:sp>
      <p:pic>
        <p:nvPicPr>
          <p:cNvPr id="4" name="Picture 3" descr="A person holding a computer&#10;&#10;Description automatically generated with low confidence">
            <a:extLst>
              <a:ext uri="{FF2B5EF4-FFF2-40B4-BE49-F238E27FC236}">
                <a16:creationId xmlns:a16="http://schemas.microsoft.com/office/drawing/2014/main" id="{94B87C79-FC46-480C-82E4-810323B9E1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037" y="2357437"/>
            <a:ext cx="32099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11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Blue 16x9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084.potx" id="{22E7A37F-2161-4E4B-A340-BF7CA314E3E5}" vid="{F2416EA9-E215-4704-9EB2-B7658E7031A3}"/>
    </a:ext>
  </a:extLst>
</a:theme>
</file>

<file path=ppt/theme/theme2.xml><?xml version="1.0" encoding="utf-8"?>
<a:theme xmlns:a="http://schemas.openxmlformats.org/drawingml/2006/main" name="Office Theme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475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Corbel</vt:lpstr>
      <vt:lpstr>Euphemia</vt:lpstr>
      <vt:lpstr>Poppins</vt:lpstr>
      <vt:lpstr>Banded Design Blue 16x9</vt:lpstr>
      <vt:lpstr>Careers In the Green Industry The Grass IS Greener on the Other Side</vt:lpstr>
      <vt:lpstr>Career Fields</vt:lpstr>
      <vt:lpstr>PowerPoint Presentation</vt:lpstr>
      <vt:lpstr>General Requirements &amp; Preferred Attributes</vt:lpstr>
      <vt:lpstr>Outlook (Bureau of Labor Statistics 2020)</vt:lpstr>
      <vt:lpstr>Golf Course Management</vt:lpstr>
      <vt:lpstr>Sports Turf Management</vt:lpstr>
      <vt:lpstr>Turf Equipment Technician</vt:lpstr>
      <vt:lpstr>Requirements: Apprenticeship Certification  Areas of Study: Hydraulics, Engine Diagnosis, Welding, Mechanical repair, Preventive maintenance, Sharping &amp; grinding, Electrical Diagnostics  Internship &amp;/or Apprenticeship Certificate  Mean Salary: Average/Mean = $25- $35/hr. or $35,000-$65,000/yr. (2020)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Dominic Morales</dc:creator>
  <cp:lastModifiedBy>Dominic Morales</cp:lastModifiedBy>
  <cp:revision>62</cp:revision>
  <dcterms:created xsi:type="dcterms:W3CDTF">2018-10-12T18:10:40Z</dcterms:created>
  <dcterms:modified xsi:type="dcterms:W3CDTF">2022-02-09T16:56:01Z</dcterms:modified>
</cp:coreProperties>
</file>